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handoutMasterIdLst>
    <p:handoutMasterId r:id="rId31"/>
  </p:handoutMasterIdLst>
  <p:sldIdLst>
    <p:sldId id="256" r:id="rId2"/>
    <p:sldId id="283" r:id="rId3"/>
    <p:sldId id="284" r:id="rId4"/>
    <p:sldId id="285" r:id="rId5"/>
    <p:sldId id="286" r:id="rId6"/>
    <p:sldId id="287" r:id="rId7"/>
    <p:sldId id="288" r:id="rId8"/>
    <p:sldId id="289" r:id="rId9"/>
    <p:sldId id="290" r:id="rId10"/>
    <p:sldId id="291" r:id="rId11"/>
    <p:sldId id="292" r:id="rId12"/>
    <p:sldId id="311" r:id="rId13"/>
    <p:sldId id="312" r:id="rId14"/>
    <p:sldId id="293" r:id="rId15"/>
    <p:sldId id="310" r:id="rId16"/>
    <p:sldId id="296" r:id="rId17"/>
    <p:sldId id="297" r:id="rId18"/>
    <p:sldId id="298" r:id="rId19"/>
    <p:sldId id="299" r:id="rId20"/>
    <p:sldId id="301" r:id="rId21"/>
    <p:sldId id="300" r:id="rId22"/>
    <p:sldId id="302" r:id="rId23"/>
    <p:sldId id="303" r:id="rId24"/>
    <p:sldId id="304" r:id="rId25"/>
    <p:sldId id="305" r:id="rId26"/>
    <p:sldId id="309" r:id="rId27"/>
    <p:sldId id="306" r:id="rId28"/>
    <p:sldId id="308" r:id="rId29"/>
    <p:sldId id="307" r:id="rId30"/>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26" d="100"/>
          <a:sy n="26" d="100"/>
        </p:scale>
        <p:origin x="20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89565" tIns="44783" rIns="89565" bIns="44783"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5222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89565" tIns="44783" rIns="89565" bIns="44783"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5222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89565" tIns="44783" rIns="89565" bIns="44783"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5222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89565" tIns="44783" rIns="89565" bIns="44783" numCol="1" anchor="b" anchorCtr="0" compatLnSpc="1">
            <a:prstTxWarp prst="textNoShape">
              <a:avLst/>
            </a:prstTxWarp>
          </a:bodyPr>
          <a:lstStyle>
            <a:lvl1pPr algn="r" eaLnBrk="1" hangingPunct="1">
              <a:defRPr sz="1200"/>
            </a:lvl1pPr>
          </a:lstStyle>
          <a:p>
            <a:pPr>
              <a:defRPr/>
            </a:pPr>
            <a:fld id="{753AF9AD-C156-4EC5-9841-C89C13D5AD1E}" type="slidenum">
              <a:rPr lang="en-US" altLang="en-US"/>
              <a:pPr>
                <a:defRPr/>
              </a:pPr>
              <a:t>‹#›</a:t>
            </a:fld>
            <a:endParaRPr lang="en-US" altLang="en-US"/>
          </a:p>
        </p:txBody>
      </p:sp>
    </p:spTree>
    <p:extLst>
      <p:ext uri="{BB962C8B-B14F-4D97-AF65-F5344CB8AC3E}">
        <p14:creationId xmlns:p14="http://schemas.microsoft.com/office/powerpoint/2010/main" val="30862580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AA9916AE-059F-4AEF-95D3-0E77DE5F2F41}" type="slidenum">
              <a:rPr lang="en-US" altLang="en-US"/>
              <a:pPr>
                <a:defRPr/>
              </a:pPr>
              <a:t>‹#›</a:t>
            </a:fld>
            <a:endParaRPr lang="en-US" altLang="en-US"/>
          </a:p>
        </p:txBody>
      </p:sp>
    </p:spTree>
    <p:extLst>
      <p:ext uri="{BB962C8B-B14F-4D97-AF65-F5344CB8AC3E}">
        <p14:creationId xmlns:p14="http://schemas.microsoft.com/office/powerpoint/2010/main" val="1831377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7D94EF-A150-4735-AD7D-4E0AFE18C859}" type="slidenum">
              <a:rPr lang="en-US" altLang="en-US"/>
              <a:pPr>
                <a:defRPr/>
              </a:pPr>
              <a:t>‹#›</a:t>
            </a:fld>
            <a:endParaRPr lang="en-US" altLang="en-US"/>
          </a:p>
        </p:txBody>
      </p:sp>
    </p:spTree>
    <p:extLst>
      <p:ext uri="{BB962C8B-B14F-4D97-AF65-F5344CB8AC3E}">
        <p14:creationId xmlns:p14="http://schemas.microsoft.com/office/powerpoint/2010/main" val="377872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B6CEECC-A789-4101-AF40-56B6431D5FFB}" type="slidenum">
              <a:rPr lang="en-US" altLang="en-US"/>
              <a:pPr>
                <a:defRPr/>
              </a:pPr>
              <a:t>‹#›</a:t>
            </a:fld>
            <a:endParaRPr lang="en-US" altLang="en-US"/>
          </a:p>
        </p:txBody>
      </p:sp>
    </p:spTree>
    <p:extLst>
      <p:ext uri="{BB962C8B-B14F-4D97-AF65-F5344CB8AC3E}">
        <p14:creationId xmlns:p14="http://schemas.microsoft.com/office/powerpoint/2010/main" val="93949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128579-62CD-4E21-82DA-D5263182EFF1}" type="slidenum">
              <a:rPr lang="en-US" altLang="en-US"/>
              <a:pPr>
                <a:defRPr/>
              </a:pPr>
              <a:t>‹#›</a:t>
            </a:fld>
            <a:endParaRPr lang="en-US" altLang="en-US"/>
          </a:p>
        </p:txBody>
      </p:sp>
    </p:spTree>
    <p:extLst>
      <p:ext uri="{BB962C8B-B14F-4D97-AF65-F5344CB8AC3E}">
        <p14:creationId xmlns:p14="http://schemas.microsoft.com/office/powerpoint/2010/main" val="2218935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8735409F-02AE-4578-BFED-281AB7BB124A}" type="slidenum">
              <a:rPr lang="en-US" altLang="en-US"/>
              <a:pPr>
                <a:defRPr/>
              </a:pPr>
              <a:t>‹#›</a:t>
            </a:fld>
            <a:endParaRPr lang="en-US" altLang="en-US"/>
          </a:p>
        </p:txBody>
      </p:sp>
    </p:spTree>
    <p:extLst>
      <p:ext uri="{BB962C8B-B14F-4D97-AF65-F5344CB8AC3E}">
        <p14:creationId xmlns:p14="http://schemas.microsoft.com/office/powerpoint/2010/main" val="2565298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6E62234-762B-4803-918C-2502B0D8E733}" type="slidenum">
              <a:rPr lang="en-US" altLang="en-US"/>
              <a:pPr>
                <a:defRPr/>
              </a:pPr>
              <a:t>‹#›</a:t>
            </a:fld>
            <a:endParaRPr lang="en-US" altLang="en-US"/>
          </a:p>
        </p:txBody>
      </p:sp>
    </p:spTree>
    <p:extLst>
      <p:ext uri="{BB962C8B-B14F-4D97-AF65-F5344CB8AC3E}">
        <p14:creationId xmlns:p14="http://schemas.microsoft.com/office/powerpoint/2010/main" val="217142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815B75-58BB-4DF8-9D00-97F6A40183D9}" type="slidenum">
              <a:rPr lang="en-US" altLang="en-US"/>
              <a:pPr>
                <a:defRPr/>
              </a:pPr>
              <a:t>‹#›</a:t>
            </a:fld>
            <a:endParaRPr lang="en-US" altLang="en-US"/>
          </a:p>
        </p:txBody>
      </p:sp>
    </p:spTree>
    <p:extLst>
      <p:ext uri="{BB962C8B-B14F-4D97-AF65-F5344CB8AC3E}">
        <p14:creationId xmlns:p14="http://schemas.microsoft.com/office/powerpoint/2010/main" val="354338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FE7254-ABCA-400D-B260-2D2C935291C8}" type="slidenum">
              <a:rPr lang="en-US" altLang="en-US"/>
              <a:pPr>
                <a:defRPr/>
              </a:pPr>
              <a:t>‹#›</a:t>
            </a:fld>
            <a:endParaRPr lang="en-US" altLang="en-US"/>
          </a:p>
        </p:txBody>
      </p:sp>
    </p:spTree>
    <p:extLst>
      <p:ext uri="{BB962C8B-B14F-4D97-AF65-F5344CB8AC3E}">
        <p14:creationId xmlns:p14="http://schemas.microsoft.com/office/powerpoint/2010/main" val="119564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50135C-CFE8-475D-9643-931FA72A5213}" type="slidenum">
              <a:rPr lang="en-US" altLang="en-US"/>
              <a:pPr>
                <a:defRPr/>
              </a:pPr>
              <a:t>‹#›</a:t>
            </a:fld>
            <a:endParaRPr lang="en-US" altLang="en-US"/>
          </a:p>
        </p:txBody>
      </p:sp>
    </p:spTree>
    <p:extLst>
      <p:ext uri="{BB962C8B-B14F-4D97-AF65-F5344CB8AC3E}">
        <p14:creationId xmlns:p14="http://schemas.microsoft.com/office/powerpoint/2010/main" val="81038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8A3CD2-C0E3-4DED-AA1F-8DF4082F7F26}" type="slidenum">
              <a:rPr lang="en-US" altLang="en-US"/>
              <a:pPr>
                <a:defRPr/>
              </a:pPr>
              <a:t>‹#›</a:t>
            </a:fld>
            <a:endParaRPr lang="en-US" altLang="en-US"/>
          </a:p>
        </p:txBody>
      </p:sp>
    </p:spTree>
    <p:extLst>
      <p:ext uri="{BB962C8B-B14F-4D97-AF65-F5344CB8AC3E}">
        <p14:creationId xmlns:p14="http://schemas.microsoft.com/office/powerpoint/2010/main" val="197130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7183F7-4783-4CC2-A537-D00EC00F35AB}" type="slidenum">
              <a:rPr lang="en-US" altLang="en-US"/>
              <a:pPr>
                <a:defRPr/>
              </a:pPr>
              <a:t>‹#›</a:t>
            </a:fld>
            <a:endParaRPr lang="en-US" altLang="en-US"/>
          </a:p>
        </p:txBody>
      </p:sp>
    </p:spTree>
    <p:extLst>
      <p:ext uri="{BB962C8B-B14F-4D97-AF65-F5344CB8AC3E}">
        <p14:creationId xmlns:p14="http://schemas.microsoft.com/office/powerpoint/2010/main" val="349103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F6A447-D51D-4D66-A77A-E372F860AA0B}" type="slidenum">
              <a:rPr lang="en-US" altLang="en-US"/>
              <a:pPr>
                <a:defRPr/>
              </a:pPr>
              <a:t>‹#›</a:t>
            </a:fld>
            <a:endParaRPr lang="en-US" altLang="en-US"/>
          </a:p>
        </p:txBody>
      </p:sp>
    </p:spTree>
    <p:extLst>
      <p:ext uri="{BB962C8B-B14F-4D97-AF65-F5344CB8AC3E}">
        <p14:creationId xmlns:p14="http://schemas.microsoft.com/office/powerpoint/2010/main" val="211439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5208A7-DE51-4D64-82C8-DBAD5D000348}" type="slidenum">
              <a:rPr lang="en-US" altLang="en-US"/>
              <a:pPr>
                <a:defRPr/>
              </a:pPr>
              <a:t>‹#›</a:t>
            </a:fld>
            <a:endParaRPr lang="en-US" altLang="en-US"/>
          </a:p>
        </p:txBody>
      </p:sp>
    </p:spTree>
    <p:extLst>
      <p:ext uri="{BB962C8B-B14F-4D97-AF65-F5344CB8AC3E}">
        <p14:creationId xmlns:p14="http://schemas.microsoft.com/office/powerpoint/2010/main" val="327806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237943-EB2C-439B-A676-A5DD1571F14A}" type="slidenum">
              <a:rPr lang="en-US" altLang="en-US"/>
              <a:pPr>
                <a:defRPr/>
              </a:pPr>
              <a:t>‹#›</a:t>
            </a:fld>
            <a:endParaRPr lang="en-US" altLang="en-US"/>
          </a:p>
        </p:txBody>
      </p:sp>
    </p:spTree>
    <p:extLst>
      <p:ext uri="{BB962C8B-B14F-4D97-AF65-F5344CB8AC3E}">
        <p14:creationId xmlns:p14="http://schemas.microsoft.com/office/powerpoint/2010/main" val="920331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B96354-54C9-4187-8B28-961CA6E62921}" type="slidenum">
              <a:rPr lang="en-US" altLang="en-US"/>
              <a:pPr>
                <a:defRPr/>
              </a:pPr>
              <a:t>‹#›</a:t>
            </a:fld>
            <a:endParaRPr lang="en-US" altLang="en-US"/>
          </a:p>
        </p:txBody>
      </p:sp>
    </p:spTree>
    <p:extLst>
      <p:ext uri="{BB962C8B-B14F-4D97-AF65-F5344CB8AC3E}">
        <p14:creationId xmlns:p14="http://schemas.microsoft.com/office/powerpoint/2010/main" val="340597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20875F-67EB-4D53-87DF-46D5D5FA5E75}" type="slidenum">
              <a:rPr lang="en-US" altLang="en-US"/>
              <a:pPr>
                <a:defRPr/>
              </a:pPr>
              <a:t>‹#›</a:t>
            </a:fld>
            <a:endParaRPr lang="en-US" altLang="en-US"/>
          </a:p>
        </p:txBody>
      </p:sp>
    </p:spTree>
    <p:extLst>
      <p:ext uri="{BB962C8B-B14F-4D97-AF65-F5344CB8AC3E}">
        <p14:creationId xmlns:p14="http://schemas.microsoft.com/office/powerpoint/2010/main" val="156317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633AA3A2-1F20-41F3-81EE-58E235FB59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83"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84" r:id="rId11"/>
    <p:sldLayoutId id="2147483879" r:id="rId12"/>
    <p:sldLayoutId id="2147483885" r:id="rId13"/>
    <p:sldLayoutId id="2147483880" r:id="rId14"/>
    <p:sldLayoutId id="2147483881" r:id="rId15"/>
    <p:sldLayoutId id="214748388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orris-photographics.com/photos/TheFourSeasons.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cx.images-amazon.com/images/I/51BD7HCN0TL.jpg" TargetMode="External"/><Relationship Id="rId2" Type="http://schemas.openxmlformats.org/officeDocument/2006/relationships/hyperlink" Target="http://rangersin08.files.wordpress.com/2008/01/sauron1.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encerpeet.files.wordpress.com/2007/10/karate-kid-se-sleeve.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raresoundtracks.iespana.es/images/thelionking.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the-reel-mccoy.com/movies/2001/images/FellowshipOfTheRing_poster.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virginmedia.com/microsites/movies/slideshow/top-ten-movie-wizards/img_6.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southshields-sanddancers.co.uk/photos_posters/harry_potter_calendar_photo.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nashvillescholars.net/sitebuildercontent/sitebuilderpictures/arthu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ctrTitle"/>
          </p:nvPr>
        </p:nvSpPr>
        <p:spPr>
          <a:xfrm>
            <a:off x="1295400" y="2590800"/>
            <a:ext cx="5826125" cy="1371600"/>
          </a:xfrm>
        </p:spPr>
        <p:txBody>
          <a:bodyPr/>
          <a:lstStyle/>
          <a:p>
            <a:pPr algn="ctr" eaLnBrk="1" hangingPunct="1"/>
            <a:r>
              <a:rPr lang="en-US" altLang="en-US" sz="7200" smtClean="0">
                <a:latin typeface="Georgia" panose="02040502050405020303" pitchFamily="18" charset="0"/>
                <a:ea typeface="ＭＳ Ｐゴシック" panose="020B0600070205080204" pitchFamily="34" charset="-128"/>
              </a:rPr>
              <a:t>Archetypes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idx="4294967295"/>
          </p:nvPr>
        </p:nvSpPr>
        <p:spPr>
          <a:xfrm>
            <a:off x="304800" y="457200"/>
            <a:ext cx="5638800" cy="1143000"/>
          </a:xfrm>
        </p:spPr>
        <p:txBody>
          <a:bodyPr anchor="ctr"/>
          <a:lstStyle/>
          <a:p>
            <a:pPr algn="ctr" eaLnBrk="1" hangingPunct="1"/>
            <a:r>
              <a:rPr lang="en-US" altLang="en-US" smtClean="0">
                <a:latin typeface="Book Antiqua" panose="02040602050305030304" pitchFamily="18" charset="0"/>
              </a:rPr>
              <a:t>Death &amp; Rebirth</a:t>
            </a:r>
          </a:p>
        </p:txBody>
      </p:sp>
      <p:sp>
        <p:nvSpPr>
          <p:cNvPr id="15363" name="Rectangle 5"/>
          <p:cNvSpPr>
            <a:spLocks noGrp="1" noChangeArrowheads="1"/>
          </p:cNvSpPr>
          <p:nvPr>
            <p:ph type="body" sz="half" idx="4294967295"/>
          </p:nvPr>
        </p:nvSpPr>
        <p:spPr>
          <a:xfrm>
            <a:off x="339725" y="1981200"/>
            <a:ext cx="7204075" cy="2438400"/>
          </a:xfrm>
        </p:spPr>
        <p:txBody>
          <a:bodyPr/>
          <a:lstStyle/>
          <a:p>
            <a:pPr eaLnBrk="1" hangingPunct="1">
              <a:lnSpc>
                <a:spcPct val="90000"/>
              </a:lnSpc>
              <a:buFont typeface="Wingdings" panose="05000000000000000000" pitchFamily="2" charset="2"/>
              <a:buNone/>
            </a:pPr>
            <a:r>
              <a:rPr lang="en-US" altLang="en-US" sz="2800" smtClean="0">
                <a:latin typeface="Book Antiqua" panose="02040602050305030304" pitchFamily="18" charset="0"/>
              </a:rPr>
              <a:t>This is the most common of all situational archetypes.  It is the parallel between the cycle of nature and the cycle of life.  Thus, morning and springtime represent birth, youth, or rebirth; evening and winter suggest old age or death.</a:t>
            </a:r>
          </a:p>
        </p:txBody>
      </p:sp>
      <p:sp>
        <p:nvSpPr>
          <p:cNvPr id="15364" name="Text Box 11"/>
          <p:cNvSpPr txBox="1">
            <a:spLocks noChangeArrowheads="1"/>
          </p:cNvSpPr>
          <p:nvPr/>
        </p:nvSpPr>
        <p:spPr bwMode="auto">
          <a:xfrm>
            <a:off x="1050925" y="6305550"/>
            <a:ext cx="36671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http://morris-photographics.com/photos/TheFourSeasons.jpg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298450" y="374650"/>
            <a:ext cx="6934200" cy="1384300"/>
          </a:xfrm>
        </p:spPr>
        <p:txBody>
          <a:bodyPr anchor="ctr"/>
          <a:lstStyle/>
          <a:p>
            <a:pPr algn="ctr" eaLnBrk="1" hangingPunct="1"/>
            <a:r>
              <a:rPr lang="en-US" altLang="en-US" sz="4000" smtClean="0">
                <a:latin typeface="Baskerville Old Face" panose="02020602080505020303" pitchFamily="18" charset="0"/>
              </a:rPr>
              <a:t>The Battle Between Good &amp; Evil</a:t>
            </a:r>
          </a:p>
        </p:txBody>
      </p:sp>
      <p:sp>
        <p:nvSpPr>
          <p:cNvPr id="16387" name="Rectangle 5"/>
          <p:cNvSpPr>
            <a:spLocks noGrp="1" noChangeArrowheads="1"/>
          </p:cNvSpPr>
          <p:nvPr>
            <p:ph type="body" sz="half" idx="4294967295"/>
          </p:nvPr>
        </p:nvSpPr>
        <p:spPr>
          <a:xfrm>
            <a:off x="0" y="2286000"/>
            <a:ext cx="7232650" cy="3429000"/>
          </a:xfrm>
        </p:spPr>
        <p:txBody>
          <a:bodyPr/>
          <a:lstStyle/>
          <a:p>
            <a:pPr eaLnBrk="1" hangingPunct="1">
              <a:buFont typeface="Wingdings" panose="05000000000000000000" pitchFamily="2" charset="2"/>
              <a:buNone/>
            </a:pPr>
            <a:r>
              <a:rPr lang="en-US" altLang="en-US" sz="3600" dirty="0" smtClean="0">
                <a:latin typeface="Book Antiqua" panose="02040602050305030304" pitchFamily="18" charset="0"/>
              </a:rPr>
              <a:t>Obviously, the battle between two primal forces.  Mankind shows eternal optimism in the continual portrayal of good triumphing over evil despite great odds.</a:t>
            </a:r>
          </a:p>
        </p:txBody>
      </p:sp>
      <p:sp>
        <p:nvSpPr>
          <p:cNvPr id="16388" name="Text Box 9"/>
          <p:cNvSpPr txBox="1">
            <a:spLocks noChangeArrowheads="1"/>
          </p:cNvSpPr>
          <p:nvPr/>
        </p:nvSpPr>
        <p:spPr bwMode="auto">
          <a:xfrm>
            <a:off x="304800" y="6400800"/>
            <a:ext cx="363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http://rangersin08.files.wordpress.com/2008/01/sauron1.jpg</a:t>
            </a:r>
            <a:r>
              <a:rPr lang="en-US" altLang="en-US" sz="1000">
                <a:solidFill>
                  <a:schemeClr val="tx1"/>
                </a:solidFill>
                <a:latin typeface="Tahoma" panose="020B0604030504040204" pitchFamily="34" charset="0"/>
                <a:cs typeface="Arial" panose="020B0604020202020204" pitchFamily="34" charset="0"/>
              </a:rPr>
              <a:t> </a:t>
            </a:r>
          </a:p>
        </p:txBody>
      </p:sp>
      <p:sp>
        <p:nvSpPr>
          <p:cNvPr id="16389" name="Rectangle 12"/>
          <p:cNvSpPr>
            <a:spLocks noChangeArrowheads="1"/>
          </p:cNvSpPr>
          <p:nvPr/>
        </p:nvSpPr>
        <p:spPr bwMode="auto">
          <a:xfrm>
            <a:off x="5029200" y="6400800"/>
            <a:ext cx="3598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3"/>
              </a:rPr>
              <a:t>http://ecx.images-amazon.com/images/I/51BD7HCN0TL.jpg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609600"/>
            <a:ext cx="6348413" cy="990600"/>
          </a:xfrm>
        </p:spPr>
        <p:txBody>
          <a:bodyPr/>
          <a:lstStyle/>
          <a:p>
            <a:pPr eaLnBrk="1" hangingPunct="1"/>
            <a:r>
              <a:rPr lang="en-US" altLang="en-US" sz="4000" smtClean="0">
                <a:latin typeface="Book Antiqua" panose="02040602050305030304" pitchFamily="18" charset="0"/>
              </a:rPr>
              <a:t>Safe Haven vs. Wilderness</a:t>
            </a:r>
          </a:p>
        </p:txBody>
      </p:sp>
      <p:sp>
        <p:nvSpPr>
          <p:cNvPr id="17411" name="Content Placeholder 2"/>
          <p:cNvSpPr>
            <a:spLocks noGrp="1"/>
          </p:cNvSpPr>
          <p:nvPr>
            <p:ph idx="1"/>
          </p:nvPr>
        </p:nvSpPr>
        <p:spPr/>
        <p:txBody>
          <a:bodyPr/>
          <a:lstStyle/>
          <a:p>
            <a:pPr eaLnBrk="1" hangingPunct="1"/>
            <a:r>
              <a:rPr lang="en-US" altLang="en-US" sz="3200" dirty="0" smtClean="0">
                <a:latin typeface="Book Antiqua" panose="02040602050305030304" pitchFamily="18" charset="0"/>
              </a:rPr>
              <a:t>Places of safety contrast sharply against the dangerous wilderness. Heroes are often sheltered for a time to regain health and resources.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z="4000" smtClean="0">
                <a:latin typeface="Book Antiqua" panose="02040602050305030304" pitchFamily="18" charset="0"/>
              </a:rPr>
              <a:t>Supernatural Intervention</a:t>
            </a:r>
          </a:p>
        </p:txBody>
      </p:sp>
      <p:sp>
        <p:nvSpPr>
          <p:cNvPr id="18435" name="Content Placeholder 2"/>
          <p:cNvSpPr>
            <a:spLocks noGrp="1"/>
          </p:cNvSpPr>
          <p:nvPr>
            <p:ph idx="1"/>
          </p:nvPr>
        </p:nvSpPr>
        <p:spPr/>
        <p:txBody>
          <a:bodyPr/>
          <a:lstStyle/>
          <a:p>
            <a:pPr eaLnBrk="1" hangingPunct="1"/>
            <a:r>
              <a:rPr lang="en-US" altLang="en-US" sz="4400" dirty="0" smtClean="0">
                <a:latin typeface="Book Antiqua" panose="02040602050305030304" pitchFamily="18" charset="0"/>
              </a:rPr>
              <a:t>The gods intervene on the side of the hero or sometimes against him.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idx="4294967295"/>
          </p:nvPr>
        </p:nvSpPr>
        <p:spPr>
          <a:xfrm>
            <a:off x="762000" y="304800"/>
            <a:ext cx="6096000" cy="1143000"/>
          </a:xfrm>
        </p:spPr>
        <p:txBody>
          <a:bodyPr anchor="ctr"/>
          <a:lstStyle/>
          <a:p>
            <a:pPr algn="ctr" eaLnBrk="1" hangingPunct="1"/>
            <a:r>
              <a:rPr lang="en-US" altLang="en-US" sz="4400" smtClean="0">
                <a:latin typeface="Book Antiqua" panose="02040602050305030304" pitchFamily="18" charset="0"/>
              </a:rPr>
              <a:t>Character Archetype</a:t>
            </a:r>
          </a:p>
        </p:txBody>
      </p:sp>
      <p:sp>
        <p:nvSpPr>
          <p:cNvPr id="19459" name="Rectangle 5"/>
          <p:cNvSpPr>
            <a:spLocks noGrp="1" noChangeArrowheads="1"/>
          </p:cNvSpPr>
          <p:nvPr>
            <p:ph type="body" sz="half" idx="4294967295"/>
          </p:nvPr>
        </p:nvSpPr>
        <p:spPr>
          <a:xfrm>
            <a:off x="381000" y="2379663"/>
            <a:ext cx="3775075" cy="3724275"/>
          </a:xfrm>
        </p:spPr>
        <p:txBody>
          <a:bodyPr/>
          <a:lstStyle/>
          <a:p>
            <a:pPr eaLnBrk="1" hangingPunct="1">
              <a:defRPr/>
            </a:pPr>
            <a:r>
              <a:rPr lang="en-US" altLang="en-US" sz="3200" dirty="0" smtClean="0">
                <a:latin typeface="Book Antiqua" panose="02040602050305030304" pitchFamily="18" charset="0"/>
              </a:rPr>
              <a:t>The Hero</a:t>
            </a:r>
          </a:p>
          <a:p>
            <a:pPr eaLnBrk="1" hangingPunct="1">
              <a:defRPr/>
            </a:pPr>
            <a:r>
              <a:rPr lang="en-US" altLang="en-US" sz="3200" dirty="0" smtClean="0">
                <a:latin typeface="Book Antiqua" panose="02040602050305030304" pitchFamily="18" charset="0"/>
              </a:rPr>
              <a:t>The Initiates</a:t>
            </a:r>
          </a:p>
          <a:p>
            <a:pPr eaLnBrk="1" hangingPunct="1">
              <a:defRPr/>
            </a:pPr>
            <a:r>
              <a:rPr lang="en-US" altLang="en-US" sz="3200" dirty="0" smtClean="0">
                <a:latin typeface="Book Antiqua" panose="02040602050305030304" pitchFamily="18" charset="0"/>
              </a:rPr>
              <a:t>The Mentor</a:t>
            </a:r>
          </a:p>
          <a:p>
            <a:pPr eaLnBrk="1" hangingPunct="1">
              <a:defRPr/>
            </a:pPr>
            <a:r>
              <a:rPr lang="en-US" altLang="en-US" sz="3200" dirty="0" smtClean="0">
                <a:latin typeface="Book Antiqua" panose="02040602050305030304" pitchFamily="18" charset="0"/>
              </a:rPr>
              <a:t>Father-Son Conflict</a:t>
            </a:r>
          </a:p>
          <a:p>
            <a:pPr eaLnBrk="1" hangingPunct="1">
              <a:defRPr/>
            </a:pPr>
            <a:r>
              <a:rPr lang="en-US" altLang="en-US" sz="3200" dirty="0" smtClean="0">
                <a:latin typeface="Book Antiqua" panose="02040602050305030304" pitchFamily="18" charset="0"/>
              </a:rPr>
              <a:t>Loyal Retainers</a:t>
            </a:r>
          </a:p>
          <a:p>
            <a:pPr marL="0" indent="0" eaLnBrk="1" hangingPunct="1">
              <a:buFont typeface="Wingdings 3" panose="05040102010807070707" pitchFamily="18" charset="2"/>
              <a:buNone/>
              <a:defRPr/>
            </a:pPr>
            <a:endParaRPr lang="en-US" altLang="en-US" sz="3200" dirty="0" smtClean="0">
              <a:latin typeface="Book Antiqua" panose="02040602050305030304" pitchFamily="18" charset="0"/>
            </a:endParaRPr>
          </a:p>
        </p:txBody>
      </p:sp>
      <p:sp>
        <p:nvSpPr>
          <p:cNvPr id="19460" name="Rectangle 6"/>
          <p:cNvSpPr>
            <a:spLocks noGrp="1" noChangeArrowheads="1"/>
          </p:cNvSpPr>
          <p:nvPr>
            <p:ph type="body" sz="half" idx="4294967295"/>
          </p:nvPr>
        </p:nvSpPr>
        <p:spPr>
          <a:xfrm>
            <a:off x="4191000" y="2379663"/>
            <a:ext cx="3775075" cy="3724275"/>
          </a:xfrm>
        </p:spPr>
        <p:txBody>
          <a:bodyPr/>
          <a:lstStyle/>
          <a:p>
            <a:pPr eaLnBrk="1" hangingPunct="1"/>
            <a:r>
              <a:rPr lang="en-US" altLang="en-US" sz="3200" smtClean="0">
                <a:latin typeface="Book Antiqua" panose="02040602050305030304" pitchFamily="18" charset="0"/>
              </a:rPr>
              <a:t>Devil Figure</a:t>
            </a:r>
          </a:p>
          <a:p>
            <a:pPr eaLnBrk="1" hangingPunct="1"/>
            <a:r>
              <a:rPr lang="en-US" altLang="en-US" sz="3200" smtClean="0">
                <a:latin typeface="Book Antiqua" panose="02040602050305030304" pitchFamily="18" charset="0"/>
              </a:rPr>
              <a:t>Woman Figure </a:t>
            </a:r>
          </a:p>
          <a:p>
            <a:pPr eaLnBrk="1" hangingPunct="1"/>
            <a:r>
              <a:rPr lang="en-US" altLang="en-US" sz="3200" smtClean="0">
                <a:latin typeface="Book Antiqua" panose="02040602050305030304" pitchFamily="18" charset="0"/>
              </a:rPr>
              <a:t>The Scapegoat</a:t>
            </a:r>
          </a:p>
          <a:p>
            <a:pPr eaLnBrk="1" hangingPunct="1"/>
            <a:r>
              <a:rPr lang="en-US" altLang="en-US" sz="3200" smtClean="0">
                <a:latin typeface="Book Antiqua" panose="02040602050305030304" pitchFamily="18" charset="0"/>
              </a:rPr>
              <a:t>Outcast</a:t>
            </a:r>
          </a:p>
          <a:p>
            <a:pPr eaLnBrk="1" hangingPunct="1"/>
            <a:endParaRPr lang="en-US" altLang="en-US" sz="3200"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4800" smtClean="0">
                <a:latin typeface="Book Antiqua" panose="02040602050305030304" pitchFamily="18" charset="0"/>
              </a:rPr>
              <a:t>The Hero</a:t>
            </a:r>
          </a:p>
        </p:txBody>
      </p:sp>
      <p:sp>
        <p:nvSpPr>
          <p:cNvPr id="20483" name="Content Placeholder 2"/>
          <p:cNvSpPr>
            <a:spLocks noGrp="1"/>
          </p:cNvSpPr>
          <p:nvPr>
            <p:ph idx="1"/>
          </p:nvPr>
        </p:nvSpPr>
        <p:spPr/>
        <p:txBody>
          <a:bodyPr/>
          <a:lstStyle/>
          <a:p>
            <a:pPr eaLnBrk="1" hangingPunct="1"/>
            <a:r>
              <a:rPr lang="en-US" altLang="en-US" sz="3200" smtClean="0">
                <a:latin typeface="Book Antiqua" panose="02040602050305030304" pitchFamily="18" charset="0"/>
              </a:rPr>
              <a:t>The courageous figure, the one who’s always running in and saving the day.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idx="4294967295"/>
          </p:nvPr>
        </p:nvSpPr>
        <p:spPr>
          <a:xfrm>
            <a:off x="1219200" y="762000"/>
            <a:ext cx="3886200" cy="1143000"/>
          </a:xfrm>
        </p:spPr>
        <p:txBody>
          <a:bodyPr anchor="ctr"/>
          <a:lstStyle/>
          <a:p>
            <a:pPr algn="ctr" eaLnBrk="1" hangingPunct="1"/>
            <a:r>
              <a:rPr lang="en-US" altLang="en-US" sz="4400" smtClean="0">
                <a:latin typeface="Book Antiqua" panose="02040602050305030304" pitchFamily="18" charset="0"/>
              </a:rPr>
              <a:t>The Initiates</a:t>
            </a:r>
          </a:p>
        </p:txBody>
      </p:sp>
      <p:sp>
        <p:nvSpPr>
          <p:cNvPr id="21507" name="Rectangle 5"/>
          <p:cNvSpPr>
            <a:spLocks noGrp="1" noChangeArrowheads="1"/>
          </p:cNvSpPr>
          <p:nvPr>
            <p:ph type="body" sz="half" idx="4294967295"/>
          </p:nvPr>
        </p:nvSpPr>
        <p:spPr>
          <a:xfrm>
            <a:off x="304800" y="1958975"/>
            <a:ext cx="7010400" cy="4114800"/>
          </a:xfrm>
        </p:spPr>
        <p:txBody>
          <a:bodyPr/>
          <a:lstStyle/>
          <a:p>
            <a:pPr eaLnBrk="1" hangingPunct="1"/>
            <a:r>
              <a:rPr lang="en-US" altLang="en-US" sz="3600" dirty="0" smtClean="0">
                <a:latin typeface="Book Antiqua" panose="02040602050305030304" pitchFamily="18" charset="0"/>
              </a:rPr>
              <a:t>These are young heroes or heroines who, prior to their quest, must endure some training and ceremony.  They are usually innocent and often wear white.</a:t>
            </a:r>
          </a:p>
        </p:txBody>
      </p:sp>
      <p:sp>
        <p:nvSpPr>
          <p:cNvPr id="21508" name="Text Box 10"/>
          <p:cNvSpPr txBox="1">
            <a:spLocks noChangeArrowheads="1"/>
          </p:cNvSpPr>
          <p:nvPr/>
        </p:nvSpPr>
        <p:spPr bwMode="auto">
          <a:xfrm>
            <a:off x="898525" y="6127750"/>
            <a:ext cx="5160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200">
                <a:solidFill>
                  <a:schemeClr val="tx1"/>
                </a:solidFill>
                <a:latin typeface="Tahoma" panose="020B0604030504040204" pitchFamily="34" charset="0"/>
                <a:cs typeface="Arial" panose="020B0604020202020204" pitchFamily="34" charset="0"/>
                <a:hlinkClick r:id="rId2"/>
              </a:rPr>
              <a:t>http://spencerpeet.files.wordpress.com/2007/10/karate-kid-se-sleeve.jpg</a:t>
            </a:r>
            <a:r>
              <a:rPr lang="en-US" altLang="en-US" sz="12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a:xfrm>
            <a:off x="0" y="0"/>
            <a:ext cx="8229600" cy="1384300"/>
          </a:xfrm>
        </p:spPr>
        <p:txBody>
          <a:bodyPr anchor="ctr"/>
          <a:lstStyle/>
          <a:p>
            <a:pPr algn="ctr" eaLnBrk="1" hangingPunct="1"/>
            <a:r>
              <a:rPr lang="en-US" altLang="en-US" sz="5400" smtClean="0">
                <a:latin typeface="Book Antiqua" panose="02040602050305030304" pitchFamily="18" charset="0"/>
              </a:rPr>
              <a:t>The Mentor</a:t>
            </a:r>
          </a:p>
        </p:txBody>
      </p:sp>
      <p:sp>
        <p:nvSpPr>
          <p:cNvPr id="43013" name="Rectangle 5"/>
          <p:cNvSpPr>
            <a:spLocks noGrp="1" noChangeArrowheads="1"/>
          </p:cNvSpPr>
          <p:nvPr>
            <p:ph type="body" sz="half" idx="4294967295"/>
          </p:nvPr>
        </p:nvSpPr>
        <p:spPr>
          <a:xfrm>
            <a:off x="87313" y="1143000"/>
            <a:ext cx="7075487" cy="4495800"/>
          </a:xfrm>
        </p:spPr>
        <p:txBody>
          <a:bodyPr rtlCol="0">
            <a:noAutofit/>
          </a:bodyPr>
          <a:lstStyle/>
          <a:p>
            <a:pPr eaLnBrk="1" fontAlgn="auto" hangingPunct="1">
              <a:spcAft>
                <a:spcPts val="0"/>
              </a:spcAft>
              <a:buFont typeface="Wingdings 3" charset="2"/>
              <a:buChar char=""/>
              <a:defRPr/>
            </a:pPr>
            <a:r>
              <a:rPr lang="en-US" sz="4000" dirty="0" smtClean="0">
                <a:solidFill>
                  <a:schemeClr val="tx1">
                    <a:lumMod val="75000"/>
                    <a:lumOff val="25000"/>
                  </a:schemeClr>
                </a:solidFill>
                <a:effectLst>
                  <a:outerShdw blurRad="38100" dist="38100" dir="2700000" algn="tl">
                    <a:srgbClr val="C0C0C0"/>
                  </a:outerShdw>
                </a:effectLst>
                <a:latin typeface="Book Antiqua" panose="02040602050305030304" pitchFamily="18" charset="0"/>
              </a:rPr>
              <a:t>These individuals serve as teachers or counselors to the initiates. </a:t>
            </a:r>
            <a:endParaRPr lang="en-US" sz="4000" dirty="0">
              <a:solidFill>
                <a:schemeClr val="tx1">
                  <a:lumMod val="75000"/>
                  <a:lumOff val="25000"/>
                </a:schemeClr>
              </a:solidFill>
              <a:effectLst>
                <a:outerShdw blurRad="38100" dist="38100" dir="2700000" algn="tl">
                  <a:srgbClr val="C0C0C0"/>
                </a:outerShdw>
              </a:effectLst>
              <a:latin typeface="Book Antiqua" panose="02040602050305030304" pitchFamily="18" charset="0"/>
            </a:endParaRPr>
          </a:p>
          <a:p>
            <a:pPr eaLnBrk="1" fontAlgn="auto" hangingPunct="1">
              <a:spcAft>
                <a:spcPts val="0"/>
              </a:spcAft>
              <a:buFont typeface="Wingdings 3" charset="2"/>
              <a:buChar char=""/>
              <a:defRPr/>
            </a:pPr>
            <a:r>
              <a:rPr lang="en-US" sz="4000" dirty="0" smtClean="0">
                <a:solidFill>
                  <a:schemeClr val="tx1">
                    <a:lumMod val="75000"/>
                    <a:lumOff val="25000"/>
                  </a:schemeClr>
                </a:solidFill>
                <a:effectLst>
                  <a:outerShdw blurRad="38100" dist="38100" dir="2700000" algn="tl">
                    <a:srgbClr val="C0C0C0"/>
                  </a:outerShdw>
                </a:effectLst>
                <a:latin typeface="Book Antiqua" panose="02040602050305030304" pitchFamily="18" charset="0"/>
              </a:rPr>
              <a:t>Sometimes they work as role models and often serve as father or mother figure.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idx="4294967295"/>
          </p:nvPr>
        </p:nvSpPr>
        <p:spPr>
          <a:xfrm>
            <a:off x="1333500" y="457200"/>
            <a:ext cx="5600700" cy="1143000"/>
          </a:xfrm>
        </p:spPr>
        <p:txBody>
          <a:bodyPr rtlCol="0" anchor="ctr">
            <a:noAutofit/>
          </a:bodyPr>
          <a:lstStyle/>
          <a:p>
            <a:pPr algn="ctr" eaLnBrk="1" fontAlgn="auto" hangingPunct="1">
              <a:spcAft>
                <a:spcPts val="0"/>
              </a:spcAft>
              <a:defRPr/>
            </a:pPr>
            <a:r>
              <a:rPr lang="en-US" sz="4400" dirty="0" smtClean="0">
                <a:effectLst>
                  <a:outerShdw blurRad="38100" dist="38100" dir="2700000" algn="tl">
                    <a:srgbClr val="C0C0C0"/>
                  </a:outerShdw>
                </a:effectLst>
                <a:latin typeface="Book Antiqua" panose="02040602050305030304" pitchFamily="18" charset="0"/>
              </a:rPr>
              <a:t>Father – Son Conflict</a:t>
            </a:r>
          </a:p>
        </p:txBody>
      </p:sp>
      <p:sp>
        <p:nvSpPr>
          <p:cNvPr id="23555" name="Rectangle 5"/>
          <p:cNvSpPr>
            <a:spLocks noGrp="1" noChangeArrowheads="1"/>
          </p:cNvSpPr>
          <p:nvPr>
            <p:ph type="body" sz="half" idx="4294967295"/>
          </p:nvPr>
        </p:nvSpPr>
        <p:spPr>
          <a:xfrm>
            <a:off x="0" y="1905000"/>
            <a:ext cx="7467600" cy="3724275"/>
          </a:xfrm>
        </p:spPr>
        <p:txBody>
          <a:bodyPr/>
          <a:lstStyle/>
          <a:p>
            <a:pPr eaLnBrk="1" hangingPunct="1"/>
            <a:r>
              <a:rPr lang="en-US" altLang="en-US" sz="3600" dirty="0" smtClean="0">
                <a:latin typeface="Book Antiqua" panose="02040602050305030304" pitchFamily="18" charset="0"/>
              </a:rPr>
              <a:t>Tension often results from separation during childhood or from an external source when the individuals meet as men and where the mentor often has a higher place in the affections of the hero than the natural parent.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Loyal Retainers</a:t>
            </a:r>
          </a:p>
        </p:txBody>
      </p:sp>
      <p:sp>
        <p:nvSpPr>
          <p:cNvPr id="24579" name="Rectangle 5"/>
          <p:cNvSpPr txBox="1">
            <a:spLocks noChangeArrowheads="1"/>
          </p:cNvSpPr>
          <p:nvPr/>
        </p:nvSpPr>
        <p:spPr bwMode="auto">
          <a:xfrm>
            <a:off x="400050" y="1828800"/>
            <a:ext cx="74676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dirty="0">
                <a:latin typeface="Book Antiqua" panose="02040602050305030304" pitchFamily="18" charset="0"/>
              </a:rPr>
              <a:t>These individuals are like the noble sidekicks to the hero. Their duty is to protect the hero. Often the retainer reflects the hero's nobility.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381000"/>
            <a:ext cx="5638800" cy="1143000"/>
          </a:xfrm>
        </p:spPr>
        <p:txBody>
          <a:bodyPr anchor="ctr"/>
          <a:lstStyle/>
          <a:p>
            <a:pPr eaLnBrk="1" hangingPunct="1"/>
            <a:r>
              <a:rPr lang="en-US" altLang="en-US" b="1" smtClean="0">
                <a:latin typeface="Book Antiqua" panose="02040602050305030304" pitchFamily="18" charset="0"/>
              </a:rPr>
              <a:t>Definition of archetype: </a:t>
            </a:r>
          </a:p>
        </p:txBody>
      </p:sp>
      <p:sp>
        <p:nvSpPr>
          <p:cNvPr id="10243" name="Rectangle 3"/>
          <p:cNvSpPr>
            <a:spLocks noGrp="1" noChangeArrowheads="1"/>
          </p:cNvSpPr>
          <p:nvPr>
            <p:ph type="body" idx="4294967295"/>
          </p:nvPr>
        </p:nvSpPr>
        <p:spPr>
          <a:xfrm>
            <a:off x="228600" y="1524000"/>
            <a:ext cx="7239000" cy="4038600"/>
          </a:xfrm>
        </p:spPr>
        <p:txBody>
          <a:bodyPr/>
          <a:lstStyle/>
          <a:p>
            <a:pPr eaLnBrk="1" hangingPunct="1">
              <a:lnSpc>
                <a:spcPct val="90000"/>
              </a:lnSpc>
            </a:pPr>
            <a:r>
              <a:rPr lang="en-US" altLang="en-US" sz="2800" smtClean="0">
                <a:latin typeface="Book Antiqua" panose="02040602050305030304" pitchFamily="18" charset="0"/>
              </a:rPr>
              <a:t>An archetype is a term used to describe universal symbols that evoke deep and sometimes unconscious responses in a reader</a:t>
            </a:r>
          </a:p>
          <a:p>
            <a:pPr eaLnBrk="1" hangingPunct="1">
              <a:lnSpc>
                <a:spcPct val="90000"/>
              </a:lnSpc>
            </a:pPr>
            <a:r>
              <a:rPr lang="en-US" altLang="en-US" sz="2800" smtClean="0">
                <a:latin typeface="Book Antiqua" panose="02040602050305030304" pitchFamily="18" charset="0"/>
              </a:rPr>
              <a:t>In literature, regardless of when or where they live, the following are considered archetypes, because they symbolically embody universal meanings and basic human experiences: characters, images, and themes.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Devil Figure</a:t>
            </a:r>
          </a:p>
        </p:txBody>
      </p:sp>
      <p:sp>
        <p:nvSpPr>
          <p:cNvPr id="25603" name="Rectangle 5"/>
          <p:cNvSpPr txBox="1">
            <a:spLocks noChangeArrowheads="1"/>
          </p:cNvSpPr>
          <p:nvPr/>
        </p:nvSpPr>
        <p:spPr bwMode="auto">
          <a:xfrm>
            <a:off x="0" y="1905000"/>
            <a:ext cx="7467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dirty="0">
                <a:latin typeface="Book Antiqua" panose="02040602050305030304" pitchFamily="18" charset="0"/>
              </a:rPr>
              <a:t>This character represents evil incarnate. He or she may offer worldly goods, fame, or knowledge to the protagonist in exchange for possession of the soul or integrity. This figure's main aim is to oppose the hero in his or her quest.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Woman Figure</a:t>
            </a:r>
          </a:p>
        </p:txBody>
      </p:sp>
      <p:sp>
        <p:nvSpPr>
          <p:cNvPr id="26627" name="Rectangle 5"/>
          <p:cNvSpPr txBox="1">
            <a:spLocks noChangeArrowheads="1"/>
          </p:cNvSpPr>
          <p:nvPr/>
        </p:nvSpPr>
        <p:spPr bwMode="auto">
          <a:xfrm>
            <a:off x="0" y="1905000"/>
            <a:ext cx="746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2800">
                <a:latin typeface="Book Antiqua" panose="02040602050305030304" pitchFamily="18" charset="0"/>
              </a:rPr>
              <a:t>Shrew: This is that nagging, bothersome wife always battering her husband with verbal abuse.</a:t>
            </a:r>
            <a:endParaRPr lang="en-US" altLang="en-US" sz="2800" i="1">
              <a:latin typeface="Book Antiqua" panose="02040602050305030304" pitchFamily="18" charset="0"/>
            </a:endParaRPr>
          </a:p>
          <a:p>
            <a:pPr eaLnBrk="1" hangingPunct="1"/>
            <a:r>
              <a:rPr lang="en-US" altLang="en-US" sz="2800">
                <a:latin typeface="Book Antiqua" panose="02040602050305030304" pitchFamily="18" charset="0"/>
              </a:rPr>
              <a:t>Temptress: Characterized by sensuous beauty, she is one whose physical attraction may bring about the hero's downfall.</a:t>
            </a:r>
          </a:p>
          <a:p>
            <a:pPr eaLnBrk="1" hangingPunct="1"/>
            <a:r>
              <a:rPr lang="en-US" altLang="en-US" sz="2800">
                <a:latin typeface="Book Antiqua" panose="02040602050305030304" pitchFamily="18" charset="0"/>
              </a:rPr>
              <a:t>Damsel in Distress: This vulnerable woman must be rescued by the hero. She also may be used as a trap, by an evil figure, to ensnare the hero.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The Scapegoat</a:t>
            </a:r>
          </a:p>
        </p:txBody>
      </p:sp>
      <p:sp>
        <p:nvSpPr>
          <p:cNvPr id="27651" name="Rectangle 5"/>
          <p:cNvSpPr txBox="1">
            <a:spLocks noChangeArrowheads="1"/>
          </p:cNvSpPr>
          <p:nvPr/>
        </p:nvSpPr>
        <p:spPr bwMode="auto">
          <a:xfrm>
            <a:off x="0" y="1905000"/>
            <a:ext cx="74676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dirty="0">
                <a:latin typeface="Book Antiqua" panose="02040602050305030304" pitchFamily="18" charset="0"/>
              </a:rPr>
              <a:t>Scapegoat: The scapegoat figure is one who gets blamed for everything, regardless of whether he/she is actually at fault.</a:t>
            </a:r>
          </a:p>
          <a:p>
            <a:pPr eaLnBrk="1" hangingPunct="1">
              <a:buFont typeface="Wingdings 3" panose="05040102010807070707" pitchFamily="18" charset="2"/>
              <a:buNone/>
            </a:pPr>
            <a:r>
              <a:rPr lang="en-US" altLang="en-US" sz="3600" dirty="0">
                <a:latin typeface="Book Antiqua" panose="02040602050305030304" pitchFamily="18" charset="0"/>
              </a:rPr>
              <a:t>		(i.e. Snowball in </a:t>
            </a:r>
            <a:r>
              <a:rPr lang="en-US" altLang="en-US" sz="3600" i="1" dirty="0">
                <a:latin typeface="Book Antiqua" panose="02040602050305030304" pitchFamily="18" charset="0"/>
              </a:rPr>
              <a:t>Animal Farm</a:t>
            </a:r>
            <a:r>
              <a:rPr lang="en-US" altLang="en-US" sz="3600" dirty="0">
                <a:latin typeface="Book Antiqua" panose="02040602050305030304" pitchFamily="18" charset="0"/>
              </a:rPr>
              <a:t>)</a:t>
            </a:r>
          </a:p>
          <a:p>
            <a:pPr eaLnBrk="1" hangingPunct="1"/>
            <a:endParaRPr lang="en-US" altLang="en-US" sz="3600" dirty="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The Outcast</a:t>
            </a:r>
          </a:p>
        </p:txBody>
      </p:sp>
      <p:sp>
        <p:nvSpPr>
          <p:cNvPr id="28675" name="Rectangle 5"/>
          <p:cNvSpPr txBox="1">
            <a:spLocks noChangeArrowheads="1"/>
          </p:cNvSpPr>
          <p:nvPr/>
        </p:nvSpPr>
        <p:spPr bwMode="auto">
          <a:xfrm>
            <a:off x="0" y="1905000"/>
            <a:ext cx="74676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a:latin typeface="Book Antiqua" panose="02040602050305030304" pitchFamily="18" charset="0"/>
              </a:rPr>
              <a:t>The outcast is just that.  He or she has been cast out of a society or has left it on a voluntary basis.  The outcast figure can oftentimes be considered as a Christ figure.</a:t>
            </a:r>
          </a:p>
          <a:p>
            <a:pPr eaLnBrk="1" hangingPunct="1"/>
            <a:endParaRPr lang="en-US" altLang="en-US" sz="360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4800" smtClean="0">
                <a:latin typeface="Book Antiqua" panose="02040602050305030304" pitchFamily="18" charset="0"/>
              </a:rPr>
              <a:t>Symbolic Archetypes</a:t>
            </a:r>
          </a:p>
        </p:txBody>
      </p:sp>
      <p:sp>
        <p:nvSpPr>
          <p:cNvPr id="29699" name="Content Placeholder 2"/>
          <p:cNvSpPr>
            <a:spLocks noGrp="1"/>
          </p:cNvSpPr>
          <p:nvPr>
            <p:ph idx="1"/>
          </p:nvPr>
        </p:nvSpPr>
        <p:spPr/>
        <p:txBody>
          <a:bodyPr/>
          <a:lstStyle/>
          <a:p>
            <a:pPr eaLnBrk="1" hangingPunct="1"/>
            <a:r>
              <a:rPr lang="en-US" altLang="en-US" sz="3600" smtClean="0">
                <a:latin typeface="Book Antiqua" panose="02040602050305030304" pitchFamily="18" charset="0"/>
              </a:rPr>
              <a:t>Shapes</a:t>
            </a:r>
          </a:p>
          <a:p>
            <a:pPr eaLnBrk="1" hangingPunct="1"/>
            <a:r>
              <a:rPr lang="en-US" altLang="en-US" sz="3600" smtClean="0">
                <a:latin typeface="Book Antiqua" panose="02040602050305030304" pitchFamily="18" charset="0"/>
              </a:rPr>
              <a:t>Colors</a:t>
            </a:r>
          </a:p>
          <a:p>
            <a:pPr eaLnBrk="1" hangingPunct="1"/>
            <a:r>
              <a:rPr lang="en-US" altLang="en-US" sz="3600" smtClean="0">
                <a:latin typeface="Book Antiqua" panose="02040602050305030304" pitchFamily="18" charset="0"/>
              </a:rPr>
              <a:t>Nature</a:t>
            </a:r>
          </a:p>
          <a:p>
            <a:pPr eaLnBrk="1" hangingPunct="1"/>
            <a:r>
              <a:rPr lang="en-US" altLang="en-US" sz="3600" smtClean="0">
                <a:latin typeface="Book Antiqua" panose="02040602050305030304" pitchFamily="18" charset="0"/>
              </a:rPr>
              <a:t>Animals</a:t>
            </a:r>
          </a:p>
          <a:p>
            <a:pPr eaLnBrk="1" hangingPunct="1"/>
            <a:r>
              <a:rPr lang="en-US" altLang="en-US" sz="3600" smtClean="0">
                <a:latin typeface="Book Antiqua" panose="02040602050305030304" pitchFamily="18" charset="0"/>
              </a:rPr>
              <a:t>Numbers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z="4400" smtClean="0">
                <a:latin typeface="Book Antiqua" panose="02040602050305030304" pitchFamily="18" charset="0"/>
              </a:rPr>
              <a:t>Shapes</a:t>
            </a:r>
          </a:p>
        </p:txBody>
      </p:sp>
      <p:sp>
        <p:nvSpPr>
          <p:cNvPr id="30723" name="Rectangle 3"/>
          <p:cNvSpPr>
            <a:spLocks noGrp="1" noChangeArrowheads="1"/>
          </p:cNvSpPr>
          <p:nvPr>
            <p:ph idx="1"/>
          </p:nvPr>
        </p:nvSpPr>
        <p:spPr/>
        <p:txBody>
          <a:bodyPr/>
          <a:lstStyle/>
          <a:p>
            <a:pPr eaLnBrk="1" hangingPunct="1"/>
            <a:r>
              <a:rPr lang="en-US" altLang="en-US" sz="3200" i="1" u="sng" smtClean="0">
                <a:latin typeface="Book Antiqua" panose="02040602050305030304" pitchFamily="18" charset="0"/>
              </a:rPr>
              <a:t>Circle</a:t>
            </a:r>
            <a:r>
              <a:rPr lang="en-US" altLang="en-US" sz="3200" smtClean="0">
                <a:latin typeface="Book Antiqua" panose="02040602050305030304" pitchFamily="18" charset="0"/>
              </a:rPr>
              <a:t> (Sphere)—wholeness, unity</a:t>
            </a:r>
          </a:p>
          <a:p>
            <a:pPr eaLnBrk="1" hangingPunct="1">
              <a:buFont typeface="Wingdings" panose="05000000000000000000" pitchFamily="2" charset="2"/>
              <a:buNone/>
            </a:pPr>
            <a:endParaRPr lang="en-US" altLang="en-US" sz="3200" smtClean="0">
              <a:latin typeface="Book Antiqua" panose="02040602050305030304" pitchFamily="18" charset="0"/>
            </a:endParaRPr>
          </a:p>
          <a:p>
            <a:pPr eaLnBrk="1" hangingPunct="1"/>
            <a:r>
              <a:rPr lang="en-US" altLang="en-US" sz="3200" i="1" u="sng" smtClean="0">
                <a:latin typeface="Book Antiqua" panose="02040602050305030304" pitchFamily="18" charset="0"/>
              </a:rPr>
              <a:t>Egg</a:t>
            </a:r>
            <a:r>
              <a:rPr lang="en-US" altLang="en-US" sz="3200" smtClean="0">
                <a:latin typeface="Book Antiqua" panose="02040602050305030304" pitchFamily="18" charset="0"/>
              </a:rPr>
              <a:t> (Oval)—the mystery of life and the forces of regeneration</a:t>
            </a:r>
          </a:p>
          <a:p>
            <a:pPr eaLnBrk="1" hangingPunct="1"/>
            <a:endParaRPr lang="en-US" altLang="en-US" sz="3200" i="1" u="sng"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Colors</a:t>
            </a:r>
          </a:p>
        </p:txBody>
      </p:sp>
      <p:sp>
        <p:nvSpPr>
          <p:cNvPr id="4" name="Rectangle 3"/>
          <p:cNvSpPr>
            <a:spLocks noGrp="1" noChangeArrowheads="1"/>
          </p:cNvSpPr>
          <p:nvPr>
            <p:ph idx="1"/>
          </p:nvPr>
        </p:nvSpPr>
        <p:spPr>
          <a:xfrm>
            <a:off x="609600" y="1524000"/>
            <a:ext cx="6348413" cy="4518025"/>
          </a:xfrm>
        </p:spPr>
        <p:txBody>
          <a:bodyPr rtlCol="0">
            <a:normAutofit fontScale="92500" lnSpcReduction="10000"/>
          </a:bodyPr>
          <a:lstStyle/>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Red</a:t>
            </a:r>
            <a:r>
              <a:rPr lang="en-US" sz="2800" dirty="0" smtClean="0">
                <a:solidFill>
                  <a:schemeClr val="tx1">
                    <a:lumMod val="75000"/>
                    <a:lumOff val="25000"/>
                  </a:schemeClr>
                </a:solidFill>
              </a:rPr>
              <a:t>—love, sacrifice, hate, evil, anger, violent passion, sin, blood, disorder</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Green</a:t>
            </a:r>
            <a:r>
              <a:rPr lang="en-US" sz="2800" dirty="0" smtClean="0">
                <a:solidFill>
                  <a:schemeClr val="tx1">
                    <a:lumMod val="75000"/>
                    <a:lumOff val="25000"/>
                  </a:schemeClr>
                </a:solidFill>
              </a:rPr>
              <a:t>— birth / death, fertility, luck, hope, jealousy, decay, greed</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Blue</a:t>
            </a:r>
            <a:r>
              <a:rPr lang="en-US" sz="2800" dirty="0" smtClean="0">
                <a:solidFill>
                  <a:schemeClr val="tx1">
                    <a:lumMod val="75000"/>
                    <a:lumOff val="25000"/>
                  </a:schemeClr>
                </a:solidFill>
              </a:rPr>
              <a:t>— sadness, spiritual purity, truth, religious feelings of security</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Black</a:t>
            </a:r>
            <a:r>
              <a:rPr lang="en-US" sz="2800" dirty="0" smtClean="0">
                <a:solidFill>
                  <a:schemeClr val="tx1">
                    <a:lumMod val="75000"/>
                    <a:lumOff val="25000"/>
                  </a:schemeClr>
                </a:solidFill>
              </a:rPr>
              <a:t>— power, doom, death, darkness, mystery, primal wisdom, unconscious evil</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White</a:t>
            </a:r>
            <a:r>
              <a:rPr lang="en-US" sz="2800" dirty="0" smtClean="0">
                <a:solidFill>
                  <a:schemeClr val="tx1">
                    <a:lumMod val="75000"/>
                    <a:lumOff val="25000"/>
                  </a:schemeClr>
                </a:solidFill>
              </a:rPr>
              <a:t>— purity, innocence, death, terror, the supernatural, blinding truth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Nature</a:t>
            </a:r>
            <a:br>
              <a:rPr lang="en-US" altLang="en-US" smtClean="0"/>
            </a:br>
            <a:endParaRPr lang="en-US" altLang="en-US" dirty="0" smtClean="0"/>
          </a:p>
        </p:txBody>
      </p:sp>
      <p:sp>
        <p:nvSpPr>
          <p:cNvPr id="32771" name="Content Placeholder 2"/>
          <p:cNvSpPr>
            <a:spLocks noGrp="1"/>
          </p:cNvSpPr>
          <p:nvPr>
            <p:ph idx="1"/>
          </p:nvPr>
        </p:nvSpPr>
        <p:spPr>
          <a:xfrm>
            <a:off x="609600" y="1371600"/>
            <a:ext cx="6348413" cy="5029200"/>
          </a:xfrm>
        </p:spPr>
        <p:txBody>
          <a:bodyPr/>
          <a:lstStyle/>
          <a:p>
            <a:pPr eaLnBrk="1" hangingPunct="1">
              <a:spcBef>
                <a:spcPct val="0"/>
              </a:spcBef>
            </a:pPr>
            <a:r>
              <a:rPr lang="en-US" altLang="en-US" smtClean="0">
                <a:latin typeface="Book Antiqua" panose="02040602050305030304" pitchFamily="18" charset="0"/>
              </a:rPr>
              <a:t>Water is a symbol of life, cleansing, and rebirth—represents the mystery of creation</a:t>
            </a: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Examples: </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a:t>
            </a:r>
            <a:r>
              <a:rPr lang="en-US" altLang="en-US" sz="1800" i="1" u="sng" smtClean="0">
                <a:latin typeface="Book Antiqua" panose="02040602050305030304" pitchFamily="18" charset="0"/>
              </a:rPr>
              <a:t>Sea</a:t>
            </a:r>
            <a:r>
              <a:rPr lang="en-US" altLang="en-US" sz="1800" smtClean="0">
                <a:latin typeface="Book Antiqua" panose="02040602050305030304" pitchFamily="18" charset="0"/>
              </a:rPr>
              <a:t>—spiritual mystery and infinity; timelessness and eternity</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a:t>
            </a:r>
            <a:r>
              <a:rPr lang="en-US" altLang="en-US" sz="1800" i="1" u="sng" smtClean="0">
                <a:latin typeface="Book Antiqua" panose="02040602050305030304" pitchFamily="18" charset="0"/>
              </a:rPr>
              <a:t>River</a:t>
            </a:r>
            <a:r>
              <a:rPr lang="en-US" altLang="en-US" sz="1800" smtClean="0">
                <a:latin typeface="Book Antiqua" panose="02040602050305030304" pitchFamily="18" charset="0"/>
              </a:rPr>
              <a:t>— death / rebirth (baptism), flowing of time into eternity, transitional phases of the life cycle</a:t>
            </a:r>
          </a:p>
          <a:p>
            <a:pPr lvl="1" eaLnBrk="1" hangingPunct="1">
              <a:spcBef>
                <a:spcPct val="0"/>
              </a:spcBef>
              <a:buFont typeface="Wingdings 3" panose="05040102010807070707" pitchFamily="18" charset="2"/>
              <a:buNone/>
            </a:pPr>
            <a:endParaRPr lang="en-US" altLang="en-US" sz="1800" smtClean="0">
              <a:latin typeface="Book Antiqua" panose="02040602050305030304" pitchFamily="18" charset="0"/>
            </a:endParaRPr>
          </a:p>
          <a:p>
            <a:pPr eaLnBrk="1" hangingPunct="1">
              <a:spcBef>
                <a:spcPct val="0"/>
              </a:spcBef>
            </a:pPr>
            <a:r>
              <a:rPr lang="en-US" altLang="en-US" smtClean="0">
                <a:latin typeface="Book Antiqua" panose="02040602050305030304" pitchFamily="18" charset="0"/>
              </a:rPr>
              <a:t>The Sun Represents energy, creativity, thinking, enlightenment, wisdom, spiritual vision, the passing of time, and life</a:t>
            </a:r>
          </a:p>
          <a:p>
            <a:pPr eaLnBrk="1" hangingPunct="1">
              <a:spcBef>
                <a:spcPct val="0"/>
              </a:spcBef>
              <a:buFont typeface="Wingdings 3" panose="05040102010807070707" pitchFamily="18" charset="2"/>
              <a:buNone/>
            </a:pPr>
            <a:endParaRPr lang="en-US" altLang="en-US" smtClean="0">
              <a:latin typeface="Book Antiqua" panose="02040602050305030304" pitchFamily="18" charset="0"/>
            </a:endParaRP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Examples:</a:t>
            </a: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a:t>
            </a:r>
            <a:r>
              <a:rPr lang="en-US" altLang="en-US" i="1" u="sng" smtClean="0">
                <a:latin typeface="Book Antiqua" panose="02040602050305030304" pitchFamily="18" charset="0"/>
              </a:rPr>
              <a:t>Rising Sun</a:t>
            </a:r>
            <a:r>
              <a:rPr lang="en-US" altLang="en-US" smtClean="0">
                <a:latin typeface="Book Antiqua" panose="02040602050305030304" pitchFamily="18" charset="0"/>
              </a:rPr>
              <a:t>—Birth and Creation</a:t>
            </a:r>
          </a:p>
          <a:p>
            <a:pPr eaLnBrk="1" hangingPunct="1">
              <a:spcBef>
                <a:spcPct val="0"/>
              </a:spcBef>
              <a:buFont typeface="Wingdings 3" panose="05040102010807070707" pitchFamily="18" charset="2"/>
              <a:buNone/>
            </a:pPr>
            <a:endParaRPr lang="en-US" altLang="en-US" smtClean="0">
              <a:latin typeface="Book Antiqua" panose="02040602050305030304" pitchFamily="18" charset="0"/>
            </a:endParaRP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a:t>
            </a:r>
            <a:r>
              <a:rPr lang="en-US" altLang="en-US" i="1" u="sng" smtClean="0">
                <a:latin typeface="Book Antiqua" panose="02040602050305030304" pitchFamily="18" charset="0"/>
              </a:rPr>
              <a:t>Setting Sun</a:t>
            </a:r>
            <a:r>
              <a:rPr lang="en-US" altLang="en-US" smtClean="0">
                <a:latin typeface="Book Antiqua" panose="02040602050305030304" pitchFamily="18" charset="0"/>
              </a:rPr>
              <a:t>—Death </a:t>
            </a:r>
          </a:p>
          <a:p>
            <a:pPr eaLnBrk="1" hangingPunct="1">
              <a:spcBef>
                <a:spcPct val="0"/>
              </a:spcBef>
            </a:pPr>
            <a:endParaRPr lang="en-US" altLang="en-US"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Animals</a:t>
            </a:r>
          </a:p>
        </p:txBody>
      </p:sp>
      <p:sp>
        <p:nvSpPr>
          <p:cNvPr id="33795" name="Rectangle 3"/>
          <p:cNvSpPr txBox="1">
            <a:spLocks noChangeArrowheads="1"/>
          </p:cNvSpPr>
          <p:nvPr/>
        </p:nvSpPr>
        <p:spPr bwMode="auto">
          <a:xfrm>
            <a:off x="609600" y="1930400"/>
            <a:ext cx="6348413"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2400" i="1" u="sng">
                <a:latin typeface="Book Antiqua" panose="02040602050305030304" pitchFamily="18" charset="0"/>
              </a:rPr>
              <a:t>Snake</a:t>
            </a:r>
            <a:r>
              <a:rPr lang="en-US" altLang="en-US" sz="2400">
                <a:latin typeface="Book Antiqua" panose="02040602050305030304" pitchFamily="18" charset="0"/>
              </a:rPr>
              <a:t> (serpent, worm)—evil, corruption, sensuality, destruction, wisdom, temptation</a:t>
            </a:r>
          </a:p>
          <a:p>
            <a:pPr eaLnBrk="1" hangingPunct="1"/>
            <a:endParaRPr lang="en-US" altLang="en-US" sz="2400">
              <a:latin typeface="Book Antiqua" panose="02040602050305030304" pitchFamily="18" charset="0"/>
            </a:endParaRPr>
          </a:p>
          <a:p>
            <a:pPr eaLnBrk="1" hangingPunct="1"/>
            <a:r>
              <a:rPr lang="en-US" altLang="en-US" sz="2400" i="1" u="sng">
                <a:latin typeface="Book Antiqua" panose="02040602050305030304" pitchFamily="18" charset="0"/>
              </a:rPr>
              <a:t>Dark-colored bird </a:t>
            </a:r>
            <a:r>
              <a:rPr lang="en-US" altLang="en-US" sz="2400">
                <a:latin typeface="Book Antiqua" panose="02040602050305030304" pitchFamily="18" charset="0"/>
              </a:rPr>
              <a:t>(raven, hawk)—death, hate, corruption</a:t>
            </a:r>
          </a:p>
          <a:p>
            <a:pPr eaLnBrk="1" hangingPunct="1"/>
            <a:endParaRPr lang="en-US" altLang="en-US" sz="2400">
              <a:latin typeface="Book Antiqua" panose="02040602050305030304" pitchFamily="18" charset="0"/>
            </a:endParaRPr>
          </a:p>
          <a:p>
            <a:pPr eaLnBrk="1" hangingPunct="1"/>
            <a:r>
              <a:rPr lang="en-US" altLang="en-US" sz="2400" i="1" u="sng">
                <a:latin typeface="Book Antiqua" panose="02040602050305030304" pitchFamily="18" charset="0"/>
              </a:rPr>
              <a:t>Light-colored bird</a:t>
            </a:r>
            <a:r>
              <a:rPr lang="en-US" altLang="en-US" sz="2400">
                <a:latin typeface="Book Antiqua" panose="02040602050305030304" pitchFamily="18" charset="0"/>
              </a:rPr>
              <a:t> (dove)—peace, love, life</a:t>
            </a:r>
            <a:endParaRPr lang="en-US" altLang="en-US" sz="2400" i="1" u="sng">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Numbers</a:t>
            </a:r>
          </a:p>
        </p:txBody>
      </p:sp>
      <p:sp>
        <p:nvSpPr>
          <p:cNvPr id="34819" name="Rectangle 3"/>
          <p:cNvSpPr>
            <a:spLocks noGrp="1" noChangeArrowheads="1"/>
          </p:cNvSpPr>
          <p:nvPr>
            <p:ph idx="1"/>
          </p:nvPr>
        </p:nvSpPr>
        <p:spPr>
          <a:xfrm>
            <a:off x="609600" y="1600200"/>
            <a:ext cx="6348413" cy="3881438"/>
          </a:xfrm>
        </p:spPr>
        <p:txBody>
          <a:bodyPr/>
          <a:lstStyle/>
          <a:p>
            <a:pPr eaLnBrk="1" hangingPunct="1"/>
            <a:r>
              <a:rPr lang="en-US" altLang="en-US" sz="2400" i="1" u="sng" smtClean="0">
                <a:latin typeface="Book Antiqua" panose="02040602050305030304" pitchFamily="18" charset="0"/>
              </a:rPr>
              <a:t>Three </a:t>
            </a:r>
            <a:r>
              <a:rPr lang="en-US" altLang="en-US" sz="2400" smtClean="0">
                <a:latin typeface="Book Antiqua" panose="02040602050305030304" pitchFamily="18" charset="0"/>
              </a:rPr>
              <a:t>(3)—represents unity, spiritual awareness, and light</a:t>
            </a:r>
          </a:p>
          <a:p>
            <a:pPr eaLnBrk="1" hangingPunct="1"/>
            <a:endParaRPr lang="en-US" altLang="en-US" sz="2400" smtClean="0">
              <a:latin typeface="Book Antiqua" panose="02040602050305030304" pitchFamily="18" charset="0"/>
            </a:endParaRPr>
          </a:p>
          <a:p>
            <a:pPr eaLnBrk="1" hangingPunct="1"/>
            <a:r>
              <a:rPr lang="en-US" altLang="en-US" sz="2400" i="1" u="sng" smtClean="0">
                <a:latin typeface="Book Antiqua" panose="02040602050305030304" pitchFamily="18" charset="0"/>
              </a:rPr>
              <a:t>Four</a:t>
            </a:r>
            <a:r>
              <a:rPr lang="en-US" altLang="en-US" sz="2400" smtClean="0">
                <a:latin typeface="Book Antiqua" panose="02040602050305030304" pitchFamily="18" charset="0"/>
              </a:rPr>
              <a:t> (4)—cycle of life, (earth, water, fire, air) nature</a:t>
            </a:r>
          </a:p>
          <a:p>
            <a:pPr eaLnBrk="1" hangingPunct="1"/>
            <a:endParaRPr lang="en-US" altLang="en-US" sz="2400" smtClean="0">
              <a:latin typeface="Book Antiqua" panose="02040602050305030304" pitchFamily="18" charset="0"/>
            </a:endParaRPr>
          </a:p>
          <a:p>
            <a:pPr eaLnBrk="1" hangingPunct="1"/>
            <a:r>
              <a:rPr lang="en-US" altLang="en-US" sz="2400" i="1" u="sng" smtClean="0">
                <a:latin typeface="Book Antiqua" panose="02040602050305030304" pitchFamily="18" charset="0"/>
              </a:rPr>
              <a:t>Seven</a:t>
            </a:r>
            <a:r>
              <a:rPr lang="en-US" altLang="en-US" sz="2400" smtClean="0">
                <a:latin typeface="Book Antiqua" panose="02040602050305030304" pitchFamily="18" charset="0"/>
              </a:rPr>
              <a:t> (7)—unity between 3 and 4, completion and perfect order</a:t>
            </a:r>
            <a:endParaRPr lang="en-US" altLang="en-US" sz="2400" i="1" u="sng"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04800" y="381000"/>
            <a:ext cx="6781800" cy="1143000"/>
          </a:xfrm>
        </p:spPr>
        <p:txBody>
          <a:bodyPr rtlCol="0" anchor="ctr">
            <a:normAutofit fontScale="90000"/>
          </a:bodyPr>
          <a:lstStyle/>
          <a:p>
            <a:pPr eaLnBrk="1" fontAlgn="auto" hangingPunct="1">
              <a:spcAft>
                <a:spcPts val="0"/>
              </a:spcAft>
              <a:defRPr/>
            </a:pPr>
            <a:r>
              <a:rPr lang="en-US" sz="4000" dirty="0" smtClean="0">
                <a:latin typeface="Book Antiqua" panose="02040602050305030304" pitchFamily="18" charset="0"/>
              </a:rPr>
              <a:t>3 Different Practical Archetypes</a:t>
            </a:r>
          </a:p>
        </p:txBody>
      </p:sp>
      <p:sp>
        <p:nvSpPr>
          <p:cNvPr id="11267" name="Rectangle 3"/>
          <p:cNvSpPr>
            <a:spLocks noGrp="1" noChangeArrowheads="1"/>
          </p:cNvSpPr>
          <p:nvPr>
            <p:ph type="body" idx="4294967295"/>
          </p:nvPr>
        </p:nvSpPr>
        <p:spPr>
          <a:xfrm>
            <a:off x="1450975" y="2362200"/>
            <a:ext cx="7693025" cy="3724275"/>
          </a:xfrm>
        </p:spPr>
        <p:txBody>
          <a:bodyPr/>
          <a:lstStyle/>
          <a:p>
            <a:pPr marL="609600" indent="-609600" eaLnBrk="1" hangingPunct="1">
              <a:buFontTx/>
              <a:buAutoNum type="arabicPeriod"/>
            </a:pPr>
            <a:r>
              <a:rPr lang="en-US" altLang="en-US" sz="4000" smtClean="0">
                <a:latin typeface="Book Antiqua" panose="02040602050305030304" pitchFamily="18" charset="0"/>
              </a:rPr>
              <a:t>Situation Archetype </a:t>
            </a:r>
          </a:p>
          <a:p>
            <a:pPr marL="609600" indent="-609600" eaLnBrk="1" hangingPunct="1">
              <a:buFontTx/>
              <a:buAutoNum type="arabicPeriod"/>
            </a:pPr>
            <a:r>
              <a:rPr lang="en-US" altLang="en-US" sz="4000" smtClean="0">
                <a:latin typeface="Book Antiqua" panose="02040602050305030304" pitchFamily="18" charset="0"/>
              </a:rPr>
              <a:t>Character Archetype </a:t>
            </a:r>
          </a:p>
          <a:p>
            <a:pPr marL="609600" indent="-609600" eaLnBrk="1" hangingPunct="1">
              <a:buFontTx/>
              <a:buAutoNum type="arabicPeriod"/>
            </a:pPr>
            <a:r>
              <a:rPr lang="en-US" altLang="en-US" sz="4000" smtClean="0">
                <a:latin typeface="Book Antiqua" panose="02040602050305030304" pitchFamily="18" charset="0"/>
              </a:rPr>
              <a:t>Symbolic Archetype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ssolve">
                                      <p:cBhvr>
                                        <p:cTn id="12" dur="5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dissolve">
                                      <p:cBhvr>
                                        <p:cTn id="17" dur="5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dissolve">
                                      <p:cBhvr>
                                        <p:cTn id="2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1113" y="381000"/>
            <a:ext cx="7924800" cy="1143000"/>
          </a:xfrm>
        </p:spPr>
        <p:txBody>
          <a:bodyPr anchor="ctr"/>
          <a:lstStyle/>
          <a:p>
            <a:pPr algn="ctr" eaLnBrk="1" hangingPunct="1"/>
            <a:r>
              <a:rPr lang="en-US" altLang="en-US" sz="4400" smtClean="0">
                <a:latin typeface="Book Antiqua" panose="02040602050305030304" pitchFamily="18" charset="0"/>
              </a:rPr>
              <a:t>Situation Archetypes</a:t>
            </a:r>
          </a:p>
        </p:txBody>
      </p:sp>
      <p:sp>
        <p:nvSpPr>
          <p:cNvPr id="12291" name="Rectangle 3"/>
          <p:cNvSpPr>
            <a:spLocks noGrp="1" noChangeArrowheads="1"/>
          </p:cNvSpPr>
          <p:nvPr>
            <p:ph type="body" idx="4294967295"/>
          </p:nvPr>
        </p:nvSpPr>
        <p:spPr>
          <a:xfrm>
            <a:off x="914400" y="1547813"/>
            <a:ext cx="7693025" cy="3724275"/>
          </a:xfrm>
        </p:spPr>
        <p:txBody>
          <a:bodyPr/>
          <a:lstStyle/>
          <a:p>
            <a:pPr eaLnBrk="1" hangingPunct="1">
              <a:defRPr/>
            </a:pPr>
            <a:r>
              <a:rPr lang="en-US" altLang="en-US" sz="2800" dirty="0" smtClean="0">
                <a:solidFill>
                  <a:schemeClr val="tx1"/>
                </a:solidFill>
                <a:latin typeface="Book Antiqua" panose="02040602050305030304" pitchFamily="18" charset="0"/>
              </a:rPr>
              <a:t>The Quest </a:t>
            </a:r>
          </a:p>
          <a:p>
            <a:pPr eaLnBrk="1" hangingPunct="1">
              <a:defRPr/>
            </a:pPr>
            <a:r>
              <a:rPr lang="en-US" altLang="en-US" sz="2800" dirty="0" smtClean="0">
                <a:solidFill>
                  <a:schemeClr val="tx1"/>
                </a:solidFill>
                <a:latin typeface="Book Antiqua" panose="02040602050305030304" pitchFamily="18" charset="0"/>
              </a:rPr>
              <a:t>The Journey</a:t>
            </a:r>
          </a:p>
          <a:p>
            <a:pPr eaLnBrk="1" hangingPunct="1">
              <a:defRPr/>
            </a:pPr>
            <a:r>
              <a:rPr lang="en-US" altLang="en-US" sz="2800" dirty="0" smtClean="0">
                <a:solidFill>
                  <a:schemeClr val="tx1"/>
                </a:solidFill>
                <a:latin typeface="Book Antiqua" panose="02040602050305030304" pitchFamily="18" charset="0"/>
              </a:rPr>
              <a:t>The Task </a:t>
            </a:r>
          </a:p>
          <a:p>
            <a:pPr eaLnBrk="1" hangingPunct="1">
              <a:defRPr/>
            </a:pPr>
            <a:r>
              <a:rPr lang="en-US" altLang="en-US" sz="2800" dirty="0" smtClean="0">
                <a:solidFill>
                  <a:schemeClr val="tx1"/>
                </a:solidFill>
                <a:latin typeface="Book Antiqua" panose="02040602050305030304" pitchFamily="18" charset="0"/>
              </a:rPr>
              <a:t>The Initiation </a:t>
            </a:r>
          </a:p>
          <a:p>
            <a:pPr eaLnBrk="1" hangingPunct="1">
              <a:defRPr/>
            </a:pPr>
            <a:r>
              <a:rPr lang="en-US" altLang="en-US" sz="2800" dirty="0" smtClean="0">
                <a:solidFill>
                  <a:schemeClr val="tx1"/>
                </a:solidFill>
                <a:latin typeface="Book Antiqua" panose="02040602050305030304" pitchFamily="18" charset="0"/>
              </a:rPr>
              <a:t>The Fall </a:t>
            </a:r>
          </a:p>
          <a:p>
            <a:pPr eaLnBrk="1" hangingPunct="1">
              <a:defRPr/>
            </a:pPr>
            <a:r>
              <a:rPr lang="en-US" altLang="en-US" sz="2800" dirty="0" smtClean="0">
                <a:solidFill>
                  <a:schemeClr val="tx1"/>
                </a:solidFill>
                <a:latin typeface="Book Antiqua" panose="02040602050305030304" pitchFamily="18" charset="0"/>
              </a:rPr>
              <a:t>Death and Rebirth </a:t>
            </a:r>
          </a:p>
          <a:p>
            <a:pPr eaLnBrk="1" hangingPunct="1">
              <a:defRPr/>
            </a:pPr>
            <a:r>
              <a:rPr lang="en-US" altLang="en-US" sz="2800" dirty="0" smtClean="0">
                <a:solidFill>
                  <a:schemeClr val="tx1"/>
                </a:solidFill>
                <a:latin typeface="Book Antiqua" panose="02040602050305030304" pitchFamily="18" charset="0"/>
              </a:rPr>
              <a:t>The Battle between Good &amp; Evil</a:t>
            </a:r>
          </a:p>
          <a:p>
            <a:pPr eaLnBrk="1" hangingPunct="1">
              <a:defRPr/>
            </a:pPr>
            <a:r>
              <a:rPr lang="en-US" altLang="en-US" sz="2800" dirty="0" smtClean="0">
                <a:solidFill>
                  <a:schemeClr val="tx1"/>
                </a:solidFill>
                <a:latin typeface="Book Antiqua" panose="02040602050305030304" pitchFamily="18" charset="0"/>
              </a:rPr>
              <a:t>Safe Haven vs. Wilderness</a:t>
            </a:r>
          </a:p>
          <a:p>
            <a:pPr eaLnBrk="1" hangingPunct="1">
              <a:defRPr/>
            </a:pPr>
            <a:r>
              <a:rPr lang="en-US" altLang="en-US" sz="2800" dirty="0" smtClean="0">
                <a:solidFill>
                  <a:schemeClr val="tx1"/>
                </a:solidFill>
                <a:latin typeface="Book Antiqua" panose="02040602050305030304" pitchFamily="18" charset="0"/>
              </a:rPr>
              <a:t>Supernatural Intervention</a:t>
            </a:r>
          </a:p>
          <a:p>
            <a:pPr marL="0" indent="0" eaLnBrk="1" hangingPunct="1">
              <a:buFont typeface="Wingdings 3" panose="05040102010807070707" pitchFamily="18" charset="2"/>
              <a:buNone/>
              <a:defRPr/>
            </a:pPr>
            <a:endParaRPr lang="en-US" altLang="en-US" sz="2800" dirty="0" smtClean="0">
              <a:solidFill>
                <a:schemeClr val="tx1"/>
              </a:solidFill>
              <a:latin typeface="Book Antiqua" panose="02040602050305030304" pitchFamily="18" charset="0"/>
            </a:endParaRPr>
          </a:p>
          <a:p>
            <a:pPr marL="0" indent="0" eaLnBrk="1" hangingPunct="1">
              <a:buFont typeface="Wingdings 3" panose="05040102010807070707" pitchFamily="18" charset="2"/>
              <a:buNone/>
              <a:defRPr/>
            </a:pPr>
            <a:endParaRPr lang="en-US" altLang="en-US" sz="2800" dirty="0" smtClean="0">
              <a:solidFill>
                <a:schemeClr val="tx1"/>
              </a:solidFill>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2000"/>
                                        <p:tgtEl>
                                          <p:spTgt spid="122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fade">
                                      <p:cBhvr>
                                        <p:cTn id="27" dur="2000"/>
                                        <p:tgtEl>
                                          <p:spTgt spid="122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fade">
                                      <p:cBhvr>
                                        <p:cTn id="32" dur="2000"/>
                                        <p:tgtEl>
                                          <p:spTgt spid="1229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Effect transition="in" filter="fade">
                                      <p:cBhvr>
                                        <p:cTn id="37" dur="2000"/>
                                        <p:tgtEl>
                                          <p:spTgt spid="1229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291">
                                            <p:txEl>
                                              <p:pRg st="6" end="6"/>
                                            </p:txEl>
                                          </p:spTgt>
                                        </p:tgtEl>
                                        <p:attrNameLst>
                                          <p:attrName>style.visibility</p:attrName>
                                        </p:attrNameLst>
                                      </p:cBhvr>
                                      <p:to>
                                        <p:strVal val="visible"/>
                                      </p:to>
                                    </p:set>
                                    <p:animEffect transition="in" filter="fade">
                                      <p:cBhvr>
                                        <p:cTn id="42" dur="2000"/>
                                        <p:tgtEl>
                                          <p:spTgt spid="1229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291">
                                            <p:txEl>
                                              <p:pRg st="7" end="7"/>
                                            </p:txEl>
                                          </p:spTgt>
                                        </p:tgtEl>
                                        <p:attrNameLst>
                                          <p:attrName>style.visibility</p:attrName>
                                        </p:attrNameLst>
                                      </p:cBhvr>
                                      <p:to>
                                        <p:strVal val="visible"/>
                                      </p:to>
                                    </p:set>
                                    <p:animEffect transition="in" filter="fade">
                                      <p:cBhvr>
                                        <p:cTn id="47" dur="2000"/>
                                        <p:tgtEl>
                                          <p:spTgt spid="1229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291">
                                            <p:txEl>
                                              <p:pRg st="8" end="8"/>
                                            </p:txEl>
                                          </p:spTgt>
                                        </p:tgtEl>
                                        <p:attrNameLst>
                                          <p:attrName>style.visibility</p:attrName>
                                        </p:attrNameLst>
                                      </p:cBhvr>
                                      <p:to>
                                        <p:strVal val="visible"/>
                                      </p:to>
                                    </p:set>
                                    <p:animEffect transition="in" filter="fade">
                                      <p:cBhvr>
                                        <p:cTn id="52" dur="20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228600" y="484188"/>
            <a:ext cx="7924800" cy="1143000"/>
          </a:xfrm>
        </p:spPr>
        <p:txBody>
          <a:bodyPr anchor="ctr"/>
          <a:lstStyle/>
          <a:p>
            <a:pPr algn="ctr" eaLnBrk="1" hangingPunct="1"/>
            <a:r>
              <a:rPr lang="en-US" altLang="en-US" sz="4800" smtClean="0">
                <a:latin typeface="Book Antiqua" panose="02040602050305030304" pitchFamily="18" charset="0"/>
              </a:rPr>
              <a:t>The Quest</a:t>
            </a:r>
          </a:p>
        </p:txBody>
      </p:sp>
      <p:sp>
        <p:nvSpPr>
          <p:cNvPr id="10243" name="Rectangle 5"/>
          <p:cNvSpPr>
            <a:spLocks noGrp="1" noChangeArrowheads="1"/>
          </p:cNvSpPr>
          <p:nvPr>
            <p:ph type="body" sz="half" idx="4294967295"/>
          </p:nvPr>
        </p:nvSpPr>
        <p:spPr>
          <a:xfrm>
            <a:off x="0" y="1676400"/>
            <a:ext cx="7315200" cy="3505200"/>
          </a:xfrm>
        </p:spPr>
        <p:txBody>
          <a:bodyPr/>
          <a:lstStyle/>
          <a:p>
            <a:pPr eaLnBrk="1" hangingPunct="1"/>
            <a:r>
              <a:rPr lang="en-US" altLang="en-US" sz="2800" smtClean="0">
                <a:solidFill>
                  <a:schemeClr val="tx1"/>
                </a:solidFill>
                <a:latin typeface="Book Antiqua" panose="02040602050305030304" pitchFamily="18" charset="0"/>
              </a:rPr>
              <a:t>the search for someone or something (a talisman) which, when found and brought back, will restore fertility to a wasted land, the desolation of which is mirrored by a leader’s illness and disability.</a:t>
            </a:r>
          </a:p>
          <a:p>
            <a:pPr eaLnBrk="1" hangingPunct="1"/>
            <a:endParaRPr lang="en-US" altLang="en-US" sz="2800" b="1" smtClean="0">
              <a:solidFill>
                <a:schemeClr val="tx1"/>
              </a:solidFill>
              <a:latin typeface="Book Antiqua" panose="02040602050305030304" pitchFamily="18" charset="0"/>
            </a:endParaRPr>
          </a:p>
          <a:p>
            <a:pPr eaLnBrk="1" hangingPunct="1"/>
            <a:r>
              <a:rPr lang="en-US" altLang="en-US" sz="2800" b="1" smtClean="0">
                <a:solidFill>
                  <a:schemeClr val="tx1"/>
                </a:solidFill>
                <a:latin typeface="Book Antiqua" panose="02040602050305030304" pitchFamily="18" charset="0"/>
              </a:rPr>
              <a:t>Note</a:t>
            </a:r>
            <a:r>
              <a:rPr lang="en-US" altLang="en-US" sz="2800" smtClean="0">
                <a:solidFill>
                  <a:schemeClr val="tx1"/>
                </a:solidFill>
                <a:latin typeface="Book Antiqua" panose="02040602050305030304" pitchFamily="18" charset="0"/>
              </a:rPr>
              <a:t>:  “fertility” does not necessarily mean “reproduction” or “fruitfulness.” It can and often does mean prosperity, peace, harmony.</a:t>
            </a:r>
          </a:p>
        </p:txBody>
      </p:sp>
      <p:sp>
        <p:nvSpPr>
          <p:cNvPr id="13318" name="Rectangle 6"/>
          <p:cNvSpPr>
            <a:spLocks noGrp="1" noChangeArrowheads="1"/>
          </p:cNvSpPr>
          <p:nvPr>
            <p:ph type="body" sz="half" idx="4294967295"/>
          </p:nvPr>
        </p:nvSpPr>
        <p:spPr>
          <a:xfrm>
            <a:off x="5105400" y="2362200"/>
            <a:ext cx="4038600" cy="1066800"/>
          </a:xfrm>
        </p:spPr>
        <p:txBody>
          <a:bodyPr rtlCol="0">
            <a:normAutofit/>
          </a:bodyPr>
          <a:lstStyle/>
          <a:p>
            <a:pPr algn="ctr" eaLnBrk="1" fontAlgn="auto" hangingPunct="1">
              <a:spcAft>
                <a:spcPts val="0"/>
              </a:spcAft>
              <a:buFont typeface="Wingdings" panose="05000000000000000000" pitchFamily="2" charset="2"/>
              <a:buNone/>
              <a:defRPr/>
            </a:pPr>
            <a:r>
              <a:rPr lang="en-US" sz="1600" i="1" dirty="0" smtClean="0">
                <a:solidFill>
                  <a:schemeClr val="tx1">
                    <a:lumMod val="75000"/>
                    <a:lumOff val="25000"/>
                  </a:schemeClr>
                </a:solidFill>
                <a:effectLst>
                  <a:outerShdw blurRad="38100" dist="38100" dir="2700000" algn="tl">
                    <a:srgbClr val="C0C0C0"/>
                  </a:outerShdw>
                </a:effectLst>
              </a:rPr>
              <a:t>.</a:t>
            </a:r>
          </a:p>
        </p:txBody>
      </p:sp>
      <p:sp>
        <p:nvSpPr>
          <p:cNvPr id="10245" name="Text Box 9"/>
          <p:cNvSpPr txBox="1">
            <a:spLocks noChangeArrowheads="1"/>
          </p:cNvSpPr>
          <p:nvPr/>
        </p:nvSpPr>
        <p:spPr bwMode="auto">
          <a:xfrm>
            <a:off x="990600" y="6248400"/>
            <a:ext cx="343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http://raresoundtracks.iespana.es/images/thelionking.jpg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idx="4294967295"/>
          </p:nvPr>
        </p:nvSpPr>
        <p:spPr>
          <a:xfrm>
            <a:off x="1219200" y="762000"/>
            <a:ext cx="4273550" cy="639763"/>
          </a:xfrm>
        </p:spPr>
        <p:txBody>
          <a:bodyPr anchor="ctr"/>
          <a:lstStyle/>
          <a:p>
            <a:pPr algn="ctr" eaLnBrk="1" hangingPunct="1"/>
            <a:r>
              <a:rPr lang="en-US" altLang="en-US" sz="4400" smtClean="0">
                <a:latin typeface="Book Antiqua" panose="02040602050305030304" pitchFamily="18" charset="0"/>
              </a:rPr>
              <a:t>The Journey</a:t>
            </a:r>
          </a:p>
        </p:txBody>
      </p:sp>
      <p:sp>
        <p:nvSpPr>
          <p:cNvPr id="11267" name="Rectangle 5"/>
          <p:cNvSpPr>
            <a:spLocks noGrp="1" noChangeArrowheads="1"/>
          </p:cNvSpPr>
          <p:nvPr>
            <p:ph type="body" sz="half" idx="4294967295"/>
          </p:nvPr>
        </p:nvSpPr>
        <p:spPr>
          <a:xfrm>
            <a:off x="0" y="1516063"/>
            <a:ext cx="7543800" cy="4114800"/>
          </a:xfrm>
        </p:spPr>
        <p:txBody>
          <a:bodyPr/>
          <a:lstStyle/>
          <a:p>
            <a:pPr eaLnBrk="1" hangingPunct="1">
              <a:lnSpc>
                <a:spcPct val="90000"/>
              </a:lnSpc>
              <a:buFont typeface="Wingdings" panose="05000000000000000000" pitchFamily="2" charset="2"/>
              <a:buNone/>
            </a:pPr>
            <a:r>
              <a:rPr lang="en-US" altLang="en-US" sz="2400" smtClean="0">
                <a:solidFill>
                  <a:schemeClr val="tx1"/>
                </a:solidFill>
                <a:latin typeface="Book Antiqua" panose="02040602050305030304" pitchFamily="18" charset="0"/>
              </a:rPr>
              <a:t> The journey sends the hero in search for some truth or information necessary to restore fertility to the kingdom.  </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a.  T</a:t>
            </a:r>
            <a:r>
              <a:rPr lang="en-US" altLang="en-US" sz="2400" smtClean="0">
                <a:solidFill>
                  <a:schemeClr val="tx1"/>
                </a:solidFill>
                <a:latin typeface="Book Antiqua" panose="02040602050305030304" pitchFamily="18" charset="0"/>
              </a:rPr>
              <a:t>he hero descends into a real or psychological torment.</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b. </a:t>
            </a:r>
            <a:r>
              <a:rPr lang="en-US" altLang="en-US" sz="2400" smtClean="0">
                <a:solidFill>
                  <a:schemeClr val="tx1"/>
                </a:solidFill>
                <a:latin typeface="Book Antiqua" panose="02040602050305030304" pitchFamily="18" charset="0"/>
              </a:rPr>
              <a:t>He is forced to discover or face the blackest truths about himself (usually).</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c. </a:t>
            </a:r>
            <a:r>
              <a:rPr lang="en-US" altLang="en-US" sz="2400" smtClean="0">
                <a:solidFill>
                  <a:schemeClr val="tx1"/>
                </a:solidFill>
                <a:latin typeface="Book Antiqua" panose="02040602050305030304" pitchFamily="18" charset="0"/>
              </a:rPr>
              <a:t>He accepts responsibility for his faults and acknowledges his mistakes.</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d. </a:t>
            </a:r>
            <a:r>
              <a:rPr lang="en-US" altLang="en-US" sz="2400" smtClean="0">
                <a:solidFill>
                  <a:schemeClr val="tx1"/>
                </a:solidFill>
                <a:latin typeface="Book Antiqua" panose="02040602050305030304" pitchFamily="18" charset="0"/>
              </a:rPr>
              <a:t>He returns to the world of the living.</a:t>
            </a:r>
          </a:p>
        </p:txBody>
      </p:sp>
      <p:sp>
        <p:nvSpPr>
          <p:cNvPr id="11268" name="Text Box 9"/>
          <p:cNvSpPr txBox="1">
            <a:spLocks noChangeArrowheads="1"/>
          </p:cNvSpPr>
          <p:nvPr/>
        </p:nvSpPr>
        <p:spPr bwMode="auto">
          <a:xfrm>
            <a:off x="403225" y="5630863"/>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endParaRPr lang="en-US" altLang="en-US" sz="1000">
              <a:solidFill>
                <a:schemeClr val="tx1"/>
              </a:solidFill>
              <a:latin typeface="Tahoma" panose="020B0604030504040204" pitchFamily="34" charset="0"/>
              <a:cs typeface="Arial" panose="020B0604020202020204" pitchFamily="34" charset="0"/>
            </a:endParaRPr>
          </a:p>
        </p:txBody>
      </p:sp>
      <p:sp>
        <p:nvSpPr>
          <p:cNvPr id="11269" name="Text Box 10"/>
          <p:cNvSpPr txBox="1">
            <a:spLocks noChangeArrowheads="1"/>
          </p:cNvSpPr>
          <p:nvPr/>
        </p:nvSpPr>
        <p:spPr bwMode="auto">
          <a:xfrm>
            <a:off x="403225" y="6356350"/>
            <a:ext cx="5089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http://www.the-reel-mccoy.com/movies/2001/images/FellowshipOfTheRing_poster.jpg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idx="4294967295"/>
          </p:nvPr>
        </p:nvSpPr>
        <p:spPr>
          <a:xfrm>
            <a:off x="0" y="152400"/>
            <a:ext cx="8229600" cy="1155700"/>
          </a:xfrm>
        </p:spPr>
        <p:txBody>
          <a:bodyPr rtlCol="0" anchor="ctr">
            <a:normAutofit/>
          </a:bodyPr>
          <a:lstStyle/>
          <a:p>
            <a:pPr algn="ctr" eaLnBrk="1" fontAlgn="auto" hangingPunct="1">
              <a:spcAft>
                <a:spcPts val="0"/>
              </a:spcAft>
              <a:defRPr/>
            </a:pPr>
            <a:r>
              <a:rPr lang="en-US" sz="5400" dirty="0" smtClean="0">
                <a:effectLst>
                  <a:outerShdw blurRad="38100" dist="38100" dir="2700000" algn="tl">
                    <a:srgbClr val="C0C0C0"/>
                  </a:outerShdw>
                </a:effectLst>
                <a:latin typeface="Book Antiqua" panose="02040602050305030304" pitchFamily="18" charset="0"/>
              </a:rPr>
              <a:t>The Task</a:t>
            </a:r>
          </a:p>
        </p:txBody>
      </p:sp>
      <p:sp>
        <p:nvSpPr>
          <p:cNvPr id="12291" name="Rectangle 5"/>
          <p:cNvSpPr>
            <a:spLocks noGrp="1" noChangeArrowheads="1"/>
          </p:cNvSpPr>
          <p:nvPr>
            <p:ph type="body" sz="half" idx="4294967295"/>
          </p:nvPr>
        </p:nvSpPr>
        <p:spPr>
          <a:xfrm>
            <a:off x="228600" y="1752600"/>
            <a:ext cx="7162800" cy="4114800"/>
          </a:xfrm>
        </p:spPr>
        <p:txBody>
          <a:bodyPr/>
          <a:lstStyle/>
          <a:p>
            <a:pPr eaLnBrk="1" hangingPunct="1">
              <a:lnSpc>
                <a:spcPct val="90000"/>
              </a:lnSpc>
            </a:pPr>
            <a:r>
              <a:rPr lang="en-US" altLang="en-US" sz="2800" smtClean="0">
                <a:latin typeface="Book Antiqua" panose="02040602050305030304" pitchFamily="18" charset="0"/>
              </a:rPr>
              <a:t>To save the kingdom, to win the fair lady, to identify himself so that he may resume his rightful position, the hero must perform some nearly superhuman deed.</a:t>
            </a:r>
          </a:p>
          <a:p>
            <a:pPr eaLnBrk="1" hangingPunct="1">
              <a:lnSpc>
                <a:spcPct val="90000"/>
              </a:lnSpc>
            </a:pPr>
            <a:endParaRPr lang="en-US" altLang="en-US" sz="2800" smtClean="0">
              <a:latin typeface="Book Antiqua" panose="02040602050305030304" pitchFamily="18" charset="0"/>
            </a:endParaRPr>
          </a:p>
          <a:p>
            <a:pPr eaLnBrk="1" hangingPunct="1">
              <a:lnSpc>
                <a:spcPct val="90000"/>
              </a:lnSpc>
            </a:pPr>
            <a:r>
              <a:rPr lang="en-US" altLang="en-US" sz="2800" smtClean="0">
                <a:latin typeface="Book Antiqua" panose="02040602050305030304" pitchFamily="18" charset="0"/>
              </a:rPr>
              <a:t>This differs from the Quest in that in the Quest, the ultimate goal is to restore fertility; here the goal is to gain something (power, the girl, wealth, etc.)</a:t>
            </a:r>
          </a:p>
        </p:txBody>
      </p:sp>
      <p:sp>
        <p:nvSpPr>
          <p:cNvPr id="12292" name="Text Box 9"/>
          <p:cNvSpPr txBox="1">
            <a:spLocks noChangeArrowheads="1"/>
          </p:cNvSpPr>
          <p:nvPr/>
        </p:nvSpPr>
        <p:spPr bwMode="auto">
          <a:xfrm>
            <a:off x="0" y="5867400"/>
            <a:ext cx="53800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http://www.virginmedia.com/microsites/movies/slideshow/top-ten-movie-wizards/img_6.jpg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idx="4294967295"/>
          </p:nvPr>
        </p:nvSpPr>
        <p:spPr>
          <a:xfrm>
            <a:off x="609600" y="771525"/>
            <a:ext cx="5334000" cy="1143000"/>
          </a:xfrm>
        </p:spPr>
        <p:txBody>
          <a:bodyPr rtlCol="0" anchor="ctr">
            <a:normAutofit/>
          </a:bodyPr>
          <a:lstStyle/>
          <a:p>
            <a:pPr algn="ctr" eaLnBrk="1" fontAlgn="auto" hangingPunct="1">
              <a:spcAft>
                <a:spcPts val="0"/>
              </a:spcAft>
              <a:defRPr/>
            </a:pPr>
            <a:r>
              <a:rPr lang="en-US" sz="5400" dirty="0" smtClean="0">
                <a:effectLst>
                  <a:outerShdw blurRad="38100" dist="38100" dir="2700000" algn="tl">
                    <a:srgbClr val="C0C0C0"/>
                  </a:outerShdw>
                </a:effectLst>
                <a:latin typeface="Book Antiqua" panose="02040602050305030304" pitchFamily="18" charset="0"/>
              </a:rPr>
              <a:t>The Initiation</a:t>
            </a:r>
          </a:p>
        </p:txBody>
      </p:sp>
      <p:sp>
        <p:nvSpPr>
          <p:cNvPr id="13315" name="Rectangle 5"/>
          <p:cNvSpPr>
            <a:spLocks noGrp="1" noChangeArrowheads="1"/>
          </p:cNvSpPr>
          <p:nvPr>
            <p:ph type="body" sz="half" idx="4294967295"/>
          </p:nvPr>
        </p:nvSpPr>
        <p:spPr>
          <a:xfrm>
            <a:off x="304800" y="2362200"/>
            <a:ext cx="7543800" cy="3724275"/>
          </a:xfrm>
        </p:spPr>
        <p:txBody>
          <a:bodyPr/>
          <a:lstStyle/>
          <a:p>
            <a:pPr eaLnBrk="1" hangingPunct="1">
              <a:buFont typeface="Wingdings" panose="05000000000000000000" pitchFamily="2" charset="2"/>
              <a:buNone/>
            </a:pPr>
            <a:r>
              <a:rPr lang="en-US" altLang="en-US" sz="2800" dirty="0" smtClean="0">
                <a:solidFill>
                  <a:schemeClr val="tx1"/>
                </a:solidFill>
                <a:latin typeface="Book Antiqua" panose="02040602050305030304" pitchFamily="18" charset="0"/>
              </a:rPr>
              <a:t>This usually takes the form of an initiation into adult life.  The adolescent comes into his or her own maturity with new awareness and problems along with new hope for the community.  This awakening is often the climax of the story.  It does parallel the Ritual</a:t>
            </a:r>
            <a:r>
              <a:rPr lang="en-US" altLang="en-US" sz="3600" dirty="0" smtClean="0">
                <a:solidFill>
                  <a:schemeClr val="tx1"/>
                </a:solidFill>
                <a:latin typeface="Book Antiqua" panose="02040602050305030304" pitchFamily="18" charset="0"/>
              </a:rPr>
              <a:t>.</a:t>
            </a:r>
          </a:p>
        </p:txBody>
      </p:sp>
      <p:sp>
        <p:nvSpPr>
          <p:cNvPr id="13316" name="Text Box 9"/>
          <p:cNvSpPr txBox="1">
            <a:spLocks noChangeArrowheads="1"/>
          </p:cNvSpPr>
          <p:nvPr/>
        </p:nvSpPr>
        <p:spPr bwMode="auto">
          <a:xfrm>
            <a:off x="136525" y="6534150"/>
            <a:ext cx="5492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http://www.southshields-sanddancers.co.uk/photos_posters/harry_potter_calendar_photo.jpg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idx="4294967295"/>
          </p:nvPr>
        </p:nvSpPr>
        <p:spPr>
          <a:xfrm>
            <a:off x="762000" y="228600"/>
            <a:ext cx="5867400" cy="1066800"/>
          </a:xfrm>
        </p:spPr>
        <p:txBody>
          <a:bodyPr anchor="ctr"/>
          <a:lstStyle/>
          <a:p>
            <a:pPr algn="ctr" eaLnBrk="1" hangingPunct="1"/>
            <a:r>
              <a:rPr lang="en-US" altLang="en-US" sz="5400" smtClean="0">
                <a:latin typeface="Book Antiqua" panose="02040602050305030304" pitchFamily="18" charset="0"/>
              </a:rPr>
              <a:t>The Fall</a:t>
            </a:r>
          </a:p>
        </p:txBody>
      </p:sp>
      <p:sp>
        <p:nvSpPr>
          <p:cNvPr id="14339" name="Rectangle 5"/>
          <p:cNvSpPr>
            <a:spLocks noGrp="1" noChangeArrowheads="1"/>
          </p:cNvSpPr>
          <p:nvPr>
            <p:ph type="body" sz="half" idx="4294967295"/>
          </p:nvPr>
        </p:nvSpPr>
        <p:spPr>
          <a:xfrm>
            <a:off x="457200" y="1676400"/>
            <a:ext cx="7010400" cy="4114800"/>
          </a:xfrm>
        </p:spPr>
        <p:txBody>
          <a:bodyPr/>
          <a:lstStyle/>
          <a:p>
            <a:pPr eaLnBrk="1" hangingPunct="1">
              <a:buFont typeface="Wingdings" panose="05000000000000000000" pitchFamily="2" charset="2"/>
              <a:buNone/>
            </a:pPr>
            <a:r>
              <a:rPr lang="en-US" altLang="en-US" sz="2800" smtClean="0">
                <a:latin typeface="Book Antiqua" panose="02040602050305030304" pitchFamily="18" charset="0"/>
              </a:rPr>
              <a:t>This archetype describes a descent from a higher state of being to a lower state of being.  The experience involves a defilement and/or a loss of innocence and bliss.  The fall is often accompanied by an expulsion from a kind of paradise as penalty for disobedience and moral transgression.</a:t>
            </a:r>
            <a:r>
              <a:rPr lang="en-US" altLang="en-US" sz="3600" smtClean="0">
                <a:latin typeface="Book Antiqua" panose="02040602050305030304" pitchFamily="18" charset="0"/>
              </a:rPr>
              <a:t>  </a:t>
            </a:r>
          </a:p>
        </p:txBody>
      </p:sp>
      <p:sp>
        <p:nvSpPr>
          <p:cNvPr id="14340" name="Text Box 11"/>
          <p:cNvSpPr txBox="1">
            <a:spLocks noChangeArrowheads="1"/>
          </p:cNvSpPr>
          <p:nvPr/>
        </p:nvSpPr>
        <p:spPr bwMode="auto">
          <a:xfrm>
            <a:off x="746125" y="6381750"/>
            <a:ext cx="4576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http://www.nashvillescholars.net/sitebuildercontent/sitebuilderpictures/arthur</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1409</TotalTime>
  <Words>897</Words>
  <Application>Microsoft Office PowerPoint</Application>
  <PresentationFormat>On-screen Show (4:3)</PresentationFormat>
  <Paragraphs>124</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ＭＳ Ｐゴシック</vt:lpstr>
      <vt:lpstr>Arial</vt:lpstr>
      <vt:lpstr>Baskerville Old Face</vt:lpstr>
      <vt:lpstr>Book Antiqua</vt:lpstr>
      <vt:lpstr>Georgia</vt:lpstr>
      <vt:lpstr>Tahoma</vt:lpstr>
      <vt:lpstr>Trebuchet MS</vt:lpstr>
      <vt:lpstr>Wingdings</vt:lpstr>
      <vt:lpstr>Wingdings 3</vt:lpstr>
      <vt:lpstr>Facet</vt:lpstr>
      <vt:lpstr>Archetypes</vt:lpstr>
      <vt:lpstr>Definition of archetype: </vt:lpstr>
      <vt:lpstr>3 Different Practical Archetypes</vt:lpstr>
      <vt:lpstr>Situation Archetypes</vt:lpstr>
      <vt:lpstr>The Quest</vt:lpstr>
      <vt:lpstr>The Journey</vt:lpstr>
      <vt:lpstr>The Task</vt:lpstr>
      <vt:lpstr>The Initiation</vt:lpstr>
      <vt:lpstr>The Fall</vt:lpstr>
      <vt:lpstr>Death &amp; Rebirth</vt:lpstr>
      <vt:lpstr>The Battle Between Good &amp; Evil</vt:lpstr>
      <vt:lpstr>Safe Haven vs. Wilderness</vt:lpstr>
      <vt:lpstr>Supernatural Intervention</vt:lpstr>
      <vt:lpstr>Character Archetype</vt:lpstr>
      <vt:lpstr>The Hero</vt:lpstr>
      <vt:lpstr>The Initiates</vt:lpstr>
      <vt:lpstr>The Mentor</vt:lpstr>
      <vt:lpstr>Father – Son Conflict</vt:lpstr>
      <vt:lpstr>PowerPoint Presentation</vt:lpstr>
      <vt:lpstr>PowerPoint Presentation</vt:lpstr>
      <vt:lpstr>PowerPoint Presentation</vt:lpstr>
      <vt:lpstr>PowerPoint Presentation</vt:lpstr>
      <vt:lpstr>PowerPoint Presentation</vt:lpstr>
      <vt:lpstr>Symbolic Archetypes</vt:lpstr>
      <vt:lpstr>Shapes</vt:lpstr>
      <vt:lpstr>Colors</vt:lpstr>
      <vt:lpstr>Nature </vt:lpstr>
      <vt:lpstr>Animals</vt:lpstr>
      <vt:lpstr>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Archetypes</dc:title>
  <dc:creator>Terri L. Miller</dc:creator>
  <cp:lastModifiedBy>Meghan Conley</cp:lastModifiedBy>
  <cp:revision>65</cp:revision>
  <cp:lastPrinted>2015-01-05T20:03:03Z</cp:lastPrinted>
  <dcterms:created xsi:type="dcterms:W3CDTF">2009-08-22T04:10:56Z</dcterms:created>
  <dcterms:modified xsi:type="dcterms:W3CDTF">2016-09-08T15:49:03Z</dcterms:modified>
</cp:coreProperties>
</file>